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352" r:id="rId2"/>
    <p:sldId id="342" r:id="rId3"/>
    <p:sldId id="465" r:id="rId4"/>
    <p:sldId id="460" r:id="rId5"/>
    <p:sldId id="424" r:id="rId6"/>
    <p:sldId id="425" r:id="rId7"/>
    <p:sldId id="426" r:id="rId8"/>
    <p:sldId id="427" r:id="rId9"/>
    <p:sldId id="428" r:id="rId10"/>
    <p:sldId id="429" r:id="rId11"/>
    <p:sldId id="430" r:id="rId12"/>
    <p:sldId id="431" r:id="rId13"/>
    <p:sldId id="432" r:id="rId14"/>
    <p:sldId id="407" r:id="rId15"/>
    <p:sldId id="408" r:id="rId16"/>
    <p:sldId id="405" r:id="rId17"/>
    <p:sldId id="406" r:id="rId18"/>
    <p:sldId id="436" r:id="rId19"/>
    <p:sldId id="462" r:id="rId20"/>
    <p:sldId id="463" r:id="rId21"/>
    <p:sldId id="438" r:id="rId22"/>
    <p:sldId id="442" r:id="rId23"/>
    <p:sldId id="443" r:id="rId24"/>
    <p:sldId id="446" r:id="rId25"/>
    <p:sldId id="445" r:id="rId26"/>
    <p:sldId id="450" r:id="rId27"/>
    <p:sldId id="451" r:id="rId28"/>
    <p:sldId id="452" r:id="rId29"/>
    <p:sldId id="464" r:id="rId30"/>
    <p:sldId id="455" r:id="rId31"/>
    <p:sldId id="458" r:id="rId32"/>
    <p:sldId id="459" r:id="rId33"/>
    <p:sldId id="433" r:id="rId3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3" autoAdjust="0"/>
    <p:restoredTop sz="94238" autoAdjust="0"/>
  </p:normalViewPr>
  <p:slideViewPr>
    <p:cSldViewPr snapToGrid="0">
      <p:cViewPr varScale="1">
        <p:scale>
          <a:sx n="68" d="100"/>
          <a:sy n="68" d="100"/>
        </p:scale>
        <p:origin x="7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488D0-A649-4782-B52B-7B5D12EB035E}" type="datetimeFigureOut">
              <a:rPr kumimoji="1" lang="ja-JP" altLang="en-US" smtClean="0"/>
              <a:t>2020/8/4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4D2C9C-D651-4E29-ABD5-2C46F0927638}" type="slidenum">
              <a:rPr kumimoji="1" lang="ja-JP" altLang="en-US" smtClean="0"/>
              <a:t>‹#›</a:t>
            </a:fld>
            <a:endParaRPr kumimoji="1" lang="ja-JP" altLang="en-US"/>
          </a:p>
        </p:txBody>
      </p:sp>
    </p:spTree>
    <p:extLst>
      <p:ext uri="{BB962C8B-B14F-4D97-AF65-F5344CB8AC3E}">
        <p14:creationId xmlns:p14="http://schemas.microsoft.com/office/powerpoint/2010/main" val="1822400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8/4/2020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02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8/4/2020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678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8/4/2020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6765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8/4/2020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683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8/4/2020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43898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8/4/2020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96756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8/4/2020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0767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8/4/2020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2304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8/4/2020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9881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8/4/2020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92032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8/4/2020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0568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8/4/2020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479523931"/>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4209EE6-922E-445F-BDA3-269C6608BF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553" y="4716089"/>
            <a:ext cx="11097349" cy="1573149"/>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7AE8C576-BB5A-4246-8021-4A302F399034}"/>
              </a:ext>
            </a:extLst>
          </p:cNvPr>
          <p:cNvSpPr>
            <a:spLocks noGrp="1"/>
          </p:cNvSpPr>
          <p:nvPr>
            <p:ph type="ctrTitle"/>
          </p:nvPr>
        </p:nvSpPr>
        <p:spPr>
          <a:xfrm>
            <a:off x="901690" y="4816862"/>
            <a:ext cx="6430414" cy="1371600"/>
          </a:xfrm>
        </p:spPr>
        <p:txBody>
          <a:bodyPr anchor="ctr">
            <a:normAutofit/>
          </a:bodyPr>
          <a:lstStyle/>
          <a:p>
            <a:r>
              <a:rPr kumimoji="1" lang="ja-JP" altLang="en-US" sz="4000"/>
              <a:t>国際貿易論</a:t>
            </a:r>
            <a:r>
              <a:rPr kumimoji="1" lang="en-US" altLang="ja-JP" sz="4000"/>
              <a:t>2020</a:t>
            </a:r>
            <a:br>
              <a:rPr kumimoji="1" lang="en-US" altLang="ja-JP" sz="4000"/>
            </a:br>
            <a:r>
              <a:rPr kumimoji="1" lang="ja-JP" altLang="en-US" sz="4000"/>
              <a:t>第</a:t>
            </a:r>
            <a:r>
              <a:rPr kumimoji="1" lang="en-US" altLang="ja-JP" sz="4000"/>
              <a:t>11</a:t>
            </a:r>
            <a:r>
              <a:rPr kumimoji="1" lang="ja-JP" altLang="en-US" sz="4000"/>
              <a:t>回（</a:t>
            </a:r>
            <a:r>
              <a:rPr kumimoji="1" lang="en-US" altLang="ja-JP" sz="4000"/>
              <a:t>7/30</a:t>
            </a:r>
            <a:r>
              <a:rPr kumimoji="1" lang="ja-JP" altLang="en-US" sz="4000"/>
              <a:t>）</a:t>
            </a:r>
          </a:p>
        </p:txBody>
      </p:sp>
      <p:sp>
        <p:nvSpPr>
          <p:cNvPr id="3" name="字幕 2">
            <a:extLst>
              <a:ext uri="{FF2B5EF4-FFF2-40B4-BE49-F238E27FC236}">
                <a16:creationId xmlns:a16="http://schemas.microsoft.com/office/drawing/2014/main" id="{F7839708-5032-4151-874B-2BA68F6D200B}"/>
              </a:ext>
            </a:extLst>
          </p:cNvPr>
          <p:cNvSpPr>
            <a:spLocks noGrp="1"/>
          </p:cNvSpPr>
          <p:nvPr>
            <p:ph type="subTitle" idx="1"/>
          </p:nvPr>
        </p:nvSpPr>
        <p:spPr>
          <a:xfrm>
            <a:off x="7924796" y="4909985"/>
            <a:ext cx="2893382" cy="1185353"/>
          </a:xfrm>
        </p:spPr>
        <p:txBody>
          <a:bodyPr anchor="ctr">
            <a:normAutofit/>
          </a:bodyPr>
          <a:lstStyle/>
          <a:p>
            <a:r>
              <a:rPr kumimoji="1" lang="ja-JP" altLang="en-US" sz="1700" dirty="0"/>
              <a:t>学生さんへ</a:t>
            </a:r>
            <a:endParaRPr kumimoji="1" lang="en-US" altLang="ja-JP" sz="1700" dirty="0"/>
          </a:p>
          <a:p>
            <a:r>
              <a:rPr kumimoji="1" lang="ja-JP" altLang="en-US" sz="1700" dirty="0"/>
              <a:t>・今日を入れて「</a:t>
            </a:r>
            <a:r>
              <a:rPr kumimoji="1" lang="en-US" altLang="ja-JP" sz="1700" dirty="0"/>
              <a:t>7/30,</a:t>
            </a:r>
            <a:r>
              <a:rPr kumimoji="1" lang="ja-JP" altLang="en-US" sz="1700" dirty="0"/>
              <a:t> </a:t>
            </a:r>
            <a:r>
              <a:rPr kumimoji="1" lang="en-US" altLang="ja-JP" sz="1700" dirty="0"/>
              <a:t>8/6</a:t>
            </a:r>
            <a:r>
              <a:rPr kumimoji="1" lang="ja-JP" altLang="en-US" sz="1700" dirty="0"/>
              <a:t>の</a:t>
            </a:r>
            <a:r>
              <a:rPr kumimoji="1" lang="en-US" altLang="ja-JP" sz="1700" dirty="0"/>
              <a:t>2</a:t>
            </a:r>
            <a:r>
              <a:rPr kumimoji="1" lang="ja-JP" altLang="en-US" sz="1700" dirty="0"/>
              <a:t>回」と「補講」のみ。</a:t>
            </a:r>
            <a:endParaRPr kumimoji="1" lang="en-US" altLang="ja-JP" sz="1700" dirty="0"/>
          </a:p>
        </p:txBody>
      </p:sp>
      <p:pic>
        <p:nvPicPr>
          <p:cNvPr id="5" name="図 4" descr="スクリーンショット, 抽象 が含まれている画像&#10;&#10;自動的に生成された説明">
            <a:extLst>
              <a:ext uri="{FF2B5EF4-FFF2-40B4-BE49-F238E27FC236}">
                <a16:creationId xmlns:a16="http://schemas.microsoft.com/office/drawing/2014/main" id="{4229A1F3-093E-4CFD-A65C-DE2E255118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161" y="301751"/>
            <a:ext cx="10513677" cy="4205471"/>
          </a:xfrm>
          <a:prstGeom prst="rect">
            <a:avLst/>
          </a:prstGeom>
        </p:spPr>
      </p:pic>
      <p:sp>
        <p:nvSpPr>
          <p:cNvPr id="26" name="Rectangle 25">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784"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130604" y="548312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1363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BBA058A2-C723-47D7-AEC2-A5CB19B72088}"/>
              </a:ext>
            </a:extLst>
          </p:cNvPr>
          <p:cNvSpPr txBox="1"/>
          <p:nvPr/>
        </p:nvSpPr>
        <p:spPr>
          <a:xfrm>
            <a:off x="495553" y="391989"/>
            <a:ext cx="11674991" cy="3539430"/>
          </a:xfrm>
          <a:prstGeom prst="rect">
            <a:avLst/>
          </a:prstGeom>
          <a:noFill/>
        </p:spPr>
        <p:txBody>
          <a:bodyPr wrap="none" rtlCol="0">
            <a:spAutoFit/>
          </a:bodyPr>
          <a:lstStyle/>
          <a:p>
            <a:r>
              <a:rPr kumimoji="1" lang="ja-JP" altLang="en-US" sz="3200" dirty="0"/>
              <a:t>フランスやドイツのワインの作り手さんは、というと、</a:t>
            </a:r>
            <a:endParaRPr kumimoji="1" lang="en-US" altLang="ja-JP" sz="3200" dirty="0"/>
          </a:p>
          <a:p>
            <a:r>
              <a:rPr kumimoji="1" lang="ja-JP" altLang="en-US" sz="3200" dirty="0"/>
              <a:t>「せっかく自分たちがある値段で、日本向けにワインを</a:t>
            </a:r>
            <a:endParaRPr kumimoji="1" lang="en-US" altLang="ja-JP" sz="3200" dirty="0"/>
          </a:p>
          <a:p>
            <a:r>
              <a:rPr kumimoji="1" lang="ja-JP" altLang="en-US" sz="3200" dirty="0"/>
              <a:t>売った（仲買人に売って、出荷してもらった）のに、</a:t>
            </a:r>
            <a:endParaRPr kumimoji="1" lang="en-US" altLang="ja-JP" sz="3200" dirty="0"/>
          </a:p>
          <a:p>
            <a:r>
              <a:rPr kumimoji="1" lang="ja-JP" altLang="en-US" sz="3200" dirty="0"/>
              <a:t>日本政府が関税をかけて、（日本人にとって）ワインの値段を</a:t>
            </a:r>
            <a:endParaRPr kumimoji="1" lang="en-US" altLang="ja-JP" sz="3200" dirty="0"/>
          </a:p>
          <a:p>
            <a:r>
              <a:rPr kumimoji="1" lang="ja-JP" altLang="en-US" sz="3200" dirty="0"/>
              <a:t>高くした。そのため売れ行きに悪影響がでてしまう（思った</a:t>
            </a:r>
            <a:endParaRPr kumimoji="1" lang="en-US" altLang="ja-JP" sz="3200" dirty="0"/>
          </a:p>
          <a:p>
            <a:r>
              <a:rPr kumimoji="1" lang="ja-JP" altLang="en-US" sz="3200" dirty="0"/>
              <a:t>ほどの量が買ってもらえない）」</a:t>
            </a:r>
            <a:endParaRPr kumimoji="1" lang="en-US" altLang="ja-JP" sz="3200" dirty="0"/>
          </a:p>
          <a:p>
            <a:r>
              <a:rPr kumimoji="1" lang="ja-JP" altLang="en-US" sz="3200" dirty="0"/>
              <a:t>という、どこか「商売の邪魔」をされる感覚になる。</a:t>
            </a:r>
          </a:p>
        </p:txBody>
      </p:sp>
      <p:sp>
        <p:nvSpPr>
          <p:cNvPr id="10" name="テキスト ボックス 9">
            <a:extLst>
              <a:ext uri="{FF2B5EF4-FFF2-40B4-BE49-F238E27FC236}">
                <a16:creationId xmlns:a16="http://schemas.microsoft.com/office/drawing/2014/main" id="{63F05F9C-2160-41E0-B2B8-933DF91FE5D0}"/>
              </a:ext>
            </a:extLst>
          </p:cNvPr>
          <p:cNvSpPr txBox="1"/>
          <p:nvPr/>
        </p:nvSpPr>
        <p:spPr>
          <a:xfrm>
            <a:off x="830047" y="4336078"/>
            <a:ext cx="11264622" cy="2062103"/>
          </a:xfrm>
          <a:prstGeom prst="rect">
            <a:avLst/>
          </a:prstGeom>
          <a:noFill/>
        </p:spPr>
        <p:txBody>
          <a:bodyPr wrap="none" rtlCol="0">
            <a:spAutoFit/>
          </a:bodyPr>
          <a:lstStyle/>
          <a:p>
            <a:r>
              <a:rPr kumimoji="1" lang="ja-JP" altLang="en-US" sz="3200" dirty="0"/>
              <a:t>その一方で、山梨県などで「日本製のワイン」を作っている</a:t>
            </a:r>
            <a:endParaRPr kumimoji="1" lang="en-US" altLang="ja-JP" sz="3200" dirty="0"/>
          </a:p>
          <a:p>
            <a:r>
              <a:rPr kumimoji="1" lang="ja-JP" altLang="en-US" sz="3200" dirty="0"/>
              <a:t>農家の人にとっては「日本政府が関税によって、</a:t>
            </a:r>
            <a:endParaRPr kumimoji="1" lang="en-US" altLang="ja-JP" sz="3200" dirty="0"/>
          </a:p>
          <a:p>
            <a:r>
              <a:rPr kumimoji="1" lang="ja-JP" altLang="en-US" sz="3200" dirty="0"/>
              <a:t>日本製のワインを「守ってくれた。助けてくれた」</a:t>
            </a:r>
            <a:endParaRPr kumimoji="1" lang="en-US" altLang="ja-JP" sz="3200" dirty="0"/>
          </a:p>
          <a:p>
            <a:r>
              <a:rPr kumimoji="1" lang="ja-JP" altLang="en-US" sz="3200" dirty="0"/>
              <a:t>ということになる。</a:t>
            </a:r>
          </a:p>
        </p:txBody>
      </p:sp>
    </p:spTree>
    <p:extLst>
      <p:ext uri="{BB962C8B-B14F-4D97-AF65-F5344CB8AC3E}">
        <p14:creationId xmlns:p14="http://schemas.microsoft.com/office/powerpoint/2010/main" val="2824678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3D7E50A-C392-4536-A7F3-FC585676B4A2}"/>
              </a:ext>
            </a:extLst>
          </p:cNvPr>
          <p:cNvSpPr txBox="1"/>
          <p:nvPr/>
        </p:nvSpPr>
        <p:spPr>
          <a:xfrm>
            <a:off x="779929" y="833718"/>
            <a:ext cx="8494633" cy="1200329"/>
          </a:xfrm>
          <a:prstGeom prst="rect">
            <a:avLst/>
          </a:prstGeom>
          <a:noFill/>
        </p:spPr>
        <p:txBody>
          <a:bodyPr wrap="none" rtlCol="0">
            <a:spAutoFit/>
          </a:bodyPr>
          <a:lstStyle/>
          <a:p>
            <a:r>
              <a:rPr kumimoji="1" lang="ja-JP" altLang="en-US" sz="3600" dirty="0"/>
              <a:t>ということは、関税というのは、</a:t>
            </a:r>
            <a:endParaRPr kumimoji="1" lang="en-US" altLang="ja-JP" sz="3600" dirty="0"/>
          </a:p>
          <a:p>
            <a:r>
              <a:rPr kumimoji="1" lang="ja-JP" altLang="en-US" sz="3600" dirty="0"/>
              <a:t>いいことなのか、悪いことなのか・・・</a:t>
            </a:r>
          </a:p>
        </p:txBody>
      </p:sp>
      <p:sp>
        <p:nvSpPr>
          <p:cNvPr id="4" name="テキスト ボックス 3">
            <a:extLst>
              <a:ext uri="{FF2B5EF4-FFF2-40B4-BE49-F238E27FC236}">
                <a16:creationId xmlns:a16="http://schemas.microsoft.com/office/drawing/2014/main" id="{460B7788-F97F-4869-B2D8-B95B0FA9D5F4}"/>
              </a:ext>
            </a:extLst>
          </p:cNvPr>
          <p:cNvSpPr txBox="1"/>
          <p:nvPr/>
        </p:nvSpPr>
        <p:spPr>
          <a:xfrm>
            <a:off x="1024090" y="2501804"/>
            <a:ext cx="10238700" cy="954107"/>
          </a:xfrm>
          <a:prstGeom prst="rect">
            <a:avLst/>
          </a:prstGeom>
          <a:noFill/>
        </p:spPr>
        <p:txBody>
          <a:bodyPr wrap="none" rtlCol="0">
            <a:spAutoFit/>
          </a:bodyPr>
          <a:lstStyle/>
          <a:p>
            <a:r>
              <a:rPr kumimoji="1" lang="ja-JP" altLang="en-US" sz="2800" dirty="0"/>
              <a:t>もし君が、</a:t>
            </a:r>
            <a:r>
              <a:rPr kumimoji="1" lang="ja-JP" altLang="en-US" sz="2800" dirty="0">
                <a:solidFill>
                  <a:srgbClr val="FF0000"/>
                </a:solidFill>
              </a:rPr>
              <a:t>山梨のワイン作りをしている企業</a:t>
            </a:r>
            <a:r>
              <a:rPr kumimoji="1" lang="ja-JP" altLang="en-US" sz="2800" dirty="0"/>
              <a:t>に</a:t>
            </a:r>
            <a:r>
              <a:rPr kumimoji="1" lang="ja-JP" altLang="en-US" sz="2800" dirty="0">
                <a:solidFill>
                  <a:srgbClr val="FF0000"/>
                </a:solidFill>
              </a:rPr>
              <a:t>就職したい</a:t>
            </a:r>
            <a:r>
              <a:rPr kumimoji="1" lang="ja-JP" altLang="en-US" sz="2800" dirty="0"/>
              <a:t>、と</a:t>
            </a:r>
            <a:endParaRPr kumimoji="1" lang="en-US" altLang="ja-JP" sz="2800" dirty="0"/>
          </a:p>
          <a:p>
            <a:r>
              <a:rPr kumimoji="1" lang="ja-JP" altLang="en-US" sz="2800" dirty="0"/>
              <a:t>思っていたとするならば、君は</a:t>
            </a:r>
            <a:r>
              <a:rPr kumimoji="1" lang="ja-JP" altLang="en-US" sz="2800" dirty="0">
                <a:solidFill>
                  <a:srgbClr val="FF0000"/>
                </a:solidFill>
              </a:rPr>
              <a:t>どう答える？</a:t>
            </a:r>
          </a:p>
        </p:txBody>
      </p:sp>
      <p:sp>
        <p:nvSpPr>
          <p:cNvPr id="5" name="テキスト ボックス 4">
            <a:extLst>
              <a:ext uri="{FF2B5EF4-FFF2-40B4-BE49-F238E27FC236}">
                <a16:creationId xmlns:a16="http://schemas.microsoft.com/office/drawing/2014/main" id="{413166A7-1BAA-4752-8F1F-D9C8C572BA75}"/>
              </a:ext>
            </a:extLst>
          </p:cNvPr>
          <p:cNvSpPr txBox="1"/>
          <p:nvPr/>
        </p:nvSpPr>
        <p:spPr>
          <a:xfrm>
            <a:off x="1024090" y="4113713"/>
            <a:ext cx="10854253" cy="2062103"/>
          </a:xfrm>
          <a:prstGeom prst="rect">
            <a:avLst/>
          </a:prstGeom>
          <a:noFill/>
        </p:spPr>
        <p:txBody>
          <a:bodyPr wrap="none" rtlCol="0">
            <a:spAutoFit/>
          </a:bodyPr>
          <a:lstStyle/>
          <a:p>
            <a:r>
              <a:rPr kumimoji="1" lang="ja-JP" altLang="en-US" sz="3200" dirty="0"/>
              <a:t>もし君が、（フランスやドイツのワインをたくさん</a:t>
            </a:r>
            <a:endParaRPr kumimoji="1" lang="en-US" altLang="ja-JP" sz="3200" dirty="0"/>
          </a:p>
          <a:p>
            <a:r>
              <a:rPr kumimoji="1" lang="ja-JP" altLang="en-US" sz="3200" dirty="0"/>
              <a:t>日本人に売りたいと思っている、</a:t>
            </a:r>
            <a:r>
              <a:rPr kumimoji="1" lang="ja-JP" altLang="en-US" sz="3200" dirty="0">
                <a:solidFill>
                  <a:srgbClr val="FF0000"/>
                </a:solidFill>
              </a:rPr>
              <a:t>日本の）</a:t>
            </a:r>
            <a:endParaRPr kumimoji="1" lang="en-US" altLang="ja-JP" sz="3200" dirty="0">
              <a:solidFill>
                <a:srgbClr val="FF0000"/>
              </a:solidFill>
            </a:endParaRPr>
          </a:p>
          <a:p>
            <a:r>
              <a:rPr kumimoji="1" lang="ja-JP" altLang="en-US" sz="3200" dirty="0">
                <a:solidFill>
                  <a:srgbClr val="FF0000"/>
                </a:solidFill>
              </a:rPr>
              <a:t>コンビニ運営会社に就職したい</a:t>
            </a:r>
            <a:r>
              <a:rPr kumimoji="1" lang="ja-JP" altLang="en-US" sz="3200" dirty="0"/>
              <a:t>、と思っていたとするなら</a:t>
            </a:r>
            <a:endParaRPr kumimoji="1" lang="en-US" altLang="ja-JP" sz="3200" dirty="0"/>
          </a:p>
          <a:p>
            <a:r>
              <a:rPr kumimoji="1" lang="ja-JP" altLang="en-US" sz="3200" dirty="0"/>
              <a:t>君は</a:t>
            </a:r>
            <a:r>
              <a:rPr kumimoji="1" lang="ja-JP" altLang="en-US" sz="3200" dirty="0">
                <a:solidFill>
                  <a:srgbClr val="FF0000"/>
                </a:solidFill>
              </a:rPr>
              <a:t>どう答える？</a:t>
            </a:r>
          </a:p>
        </p:txBody>
      </p:sp>
    </p:spTree>
    <p:extLst>
      <p:ext uri="{BB962C8B-B14F-4D97-AF65-F5344CB8AC3E}">
        <p14:creationId xmlns:p14="http://schemas.microsoft.com/office/powerpoint/2010/main" val="679776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685899E-F2FA-4D58-B2A4-1318C2E73A67}"/>
              </a:ext>
            </a:extLst>
          </p:cNvPr>
          <p:cNvSpPr txBox="1"/>
          <p:nvPr/>
        </p:nvSpPr>
        <p:spPr>
          <a:xfrm>
            <a:off x="106640" y="349344"/>
            <a:ext cx="12085360" cy="584775"/>
          </a:xfrm>
          <a:prstGeom prst="rect">
            <a:avLst/>
          </a:prstGeom>
          <a:noFill/>
        </p:spPr>
        <p:txBody>
          <a:bodyPr wrap="none" rtlCol="0">
            <a:spAutoFit/>
          </a:bodyPr>
          <a:lstStyle/>
          <a:p>
            <a:r>
              <a:rPr kumimoji="1" lang="ja-JP" altLang="en-US" sz="3200" dirty="0"/>
              <a:t>関税をかけることは、実は「正しい」事なのかも知れない・・・</a:t>
            </a:r>
          </a:p>
        </p:txBody>
      </p:sp>
      <p:sp>
        <p:nvSpPr>
          <p:cNvPr id="3" name="テキスト ボックス 2">
            <a:extLst>
              <a:ext uri="{FF2B5EF4-FFF2-40B4-BE49-F238E27FC236}">
                <a16:creationId xmlns:a16="http://schemas.microsoft.com/office/drawing/2014/main" id="{73131C98-7BC4-4EBD-A24D-E69948259A18}"/>
              </a:ext>
            </a:extLst>
          </p:cNvPr>
          <p:cNvSpPr txBox="1"/>
          <p:nvPr/>
        </p:nvSpPr>
        <p:spPr>
          <a:xfrm>
            <a:off x="1111623" y="1383871"/>
            <a:ext cx="9623147" cy="584775"/>
          </a:xfrm>
          <a:prstGeom prst="rect">
            <a:avLst/>
          </a:prstGeom>
          <a:noFill/>
        </p:spPr>
        <p:txBody>
          <a:bodyPr wrap="none" rtlCol="0">
            <a:spAutoFit/>
          </a:bodyPr>
          <a:lstStyle/>
          <a:p>
            <a:r>
              <a:rPr kumimoji="1" lang="ja-JP" altLang="en-US" sz="3200" dirty="0"/>
              <a:t>だって、日本の産業を「守ってくれる」のだから。</a:t>
            </a:r>
          </a:p>
        </p:txBody>
      </p:sp>
      <p:sp>
        <p:nvSpPr>
          <p:cNvPr id="4" name="テキスト ボックス 3">
            <a:extLst>
              <a:ext uri="{FF2B5EF4-FFF2-40B4-BE49-F238E27FC236}">
                <a16:creationId xmlns:a16="http://schemas.microsoft.com/office/drawing/2014/main" id="{1E9FF989-327C-4752-B6F7-57E10A3853F3}"/>
              </a:ext>
            </a:extLst>
          </p:cNvPr>
          <p:cNvSpPr txBox="1"/>
          <p:nvPr/>
        </p:nvSpPr>
        <p:spPr>
          <a:xfrm>
            <a:off x="248295" y="2735321"/>
            <a:ext cx="8392041" cy="584775"/>
          </a:xfrm>
          <a:prstGeom prst="rect">
            <a:avLst/>
          </a:prstGeom>
          <a:noFill/>
        </p:spPr>
        <p:txBody>
          <a:bodyPr wrap="none" rtlCol="0">
            <a:spAutoFit/>
          </a:bodyPr>
          <a:lstStyle/>
          <a:p>
            <a:r>
              <a:rPr kumimoji="1" lang="ja-JP" altLang="en-US" sz="3200" dirty="0"/>
              <a:t>いやいや、関税は「けしからん」事だ・・・</a:t>
            </a:r>
          </a:p>
        </p:txBody>
      </p:sp>
      <p:sp>
        <p:nvSpPr>
          <p:cNvPr id="5" name="テキスト ボックス 4">
            <a:extLst>
              <a:ext uri="{FF2B5EF4-FFF2-40B4-BE49-F238E27FC236}">
                <a16:creationId xmlns:a16="http://schemas.microsoft.com/office/drawing/2014/main" id="{C8020CFD-A2C1-442E-9911-B51AF735267C}"/>
              </a:ext>
            </a:extLst>
          </p:cNvPr>
          <p:cNvSpPr txBox="1"/>
          <p:nvPr/>
        </p:nvSpPr>
        <p:spPr>
          <a:xfrm>
            <a:off x="1111623" y="4086771"/>
            <a:ext cx="10443885" cy="1077218"/>
          </a:xfrm>
          <a:prstGeom prst="rect">
            <a:avLst/>
          </a:prstGeom>
          <a:noFill/>
        </p:spPr>
        <p:txBody>
          <a:bodyPr wrap="none" rtlCol="0">
            <a:spAutoFit/>
          </a:bodyPr>
          <a:lstStyle/>
          <a:p>
            <a:r>
              <a:rPr kumimoji="1" lang="ja-JP" altLang="en-US" sz="3200" dirty="0"/>
              <a:t>だって、消費者は安くて（まあまあ）良いものを</a:t>
            </a:r>
            <a:endParaRPr kumimoji="1" lang="en-US" altLang="ja-JP" sz="3200" dirty="0"/>
          </a:p>
          <a:p>
            <a:r>
              <a:rPr kumimoji="1" lang="ja-JP" altLang="en-US" sz="3200" dirty="0"/>
              <a:t>手に入れにくくされて、不満がたまるじゃないか！！！</a:t>
            </a:r>
          </a:p>
        </p:txBody>
      </p:sp>
    </p:spTree>
    <p:extLst>
      <p:ext uri="{BB962C8B-B14F-4D97-AF65-F5344CB8AC3E}">
        <p14:creationId xmlns:p14="http://schemas.microsoft.com/office/powerpoint/2010/main" val="2623057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35FA5F9-6E41-47C6-9347-3EAA996AA918}"/>
              </a:ext>
            </a:extLst>
          </p:cNvPr>
          <p:cNvSpPr txBox="1"/>
          <p:nvPr/>
        </p:nvSpPr>
        <p:spPr>
          <a:xfrm>
            <a:off x="729402" y="972720"/>
            <a:ext cx="10745249" cy="2062103"/>
          </a:xfrm>
          <a:prstGeom prst="rect">
            <a:avLst/>
          </a:prstGeom>
          <a:noFill/>
        </p:spPr>
        <p:txBody>
          <a:bodyPr wrap="none" rtlCol="0">
            <a:spAutoFit/>
          </a:bodyPr>
          <a:lstStyle/>
          <a:p>
            <a:r>
              <a:rPr kumimoji="1" lang="ja-JP" altLang="en-US" sz="3200" dirty="0"/>
              <a:t>新潟県にいると、</a:t>
            </a:r>
            <a:r>
              <a:rPr kumimoji="1" lang="en-US" altLang="ja-JP" sz="3200" dirty="0">
                <a:solidFill>
                  <a:srgbClr val="FF0000"/>
                </a:solidFill>
              </a:rPr>
              <a:t>TPP</a:t>
            </a:r>
            <a:r>
              <a:rPr kumimoji="1" lang="ja-JP" altLang="en-US" sz="3200" dirty="0"/>
              <a:t>という、「関税をやめましょうね」</a:t>
            </a:r>
            <a:endParaRPr kumimoji="1" lang="en-US" altLang="ja-JP" sz="3200" dirty="0"/>
          </a:p>
          <a:p>
            <a:r>
              <a:rPr kumimoji="1" lang="ja-JP" altLang="en-US" sz="3200" dirty="0"/>
              <a:t>という国際的な取り組みの</a:t>
            </a:r>
            <a:r>
              <a:rPr lang="ja-JP" altLang="en-US" sz="3200" dirty="0"/>
              <a:t>輪の中に</a:t>
            </a:r>
            <a:endParaRPr lang="en-US" altLang="ja-JP" sz="3200" dirty="0"/>
          </a:p>
          <a:p>
            <a:r>
              <a:rPr lang="ja-JP" altLang="en-US" sz="3200" dirty="0"/>
              <a:t>「</a:t>
            </a:r>
            <a:r>
              <a:rPr lang="ja-JP" altLang="en-US" sz="3200" dirty="0">
                <a:solidFill>
                  <a:srgbClr val="FF0000"/>
                </a:solidFill>
              </a:rPr>
              <a:t>日本も加わりましょう。当然、農業についても。</a:t>
            </a:r>
            <a:r>
              <a:rPr lang="ja-JP" altLang="en-US" sz="3200" dirty="0"/>
              <a:t>」と</a:t>
            </a:r>
            <a:endParaRPr lang="en-US" altLang="ja-JP" sz="3200" dirty="0"/>
          </a:p>
          <a:p>
            <a:r>
              <a:rPr lang="ja-JP" altLang="en-US" sz="3200" dirty="0"/>
              <a:t>いったことは、まことに</a:t>
            </a:r>
            <a:r>
              <a:rPr kumimoji="1" lang="ja-JP" altLang="en-US" sz="3200" dirty="0"/>
              <a:t>切なる大問題です。</a:t>
            </a:r>
            <a:endParaRPr kumimoji="1" lang="en-US" altLang="ja-JP" sz="3200" dirty="0"/>
          </a:p>
        </p:txBody>
      </p:sp>
      <p:sp>
        <p:nvSpPr>
          <p:cNvPr id="7" name="テキスト ボックス 6">
            <a:extLst>
              <a:ext uri="{FF2B5EF4-FFF2-40B4-BE49-F238E27FC236}">
                <a16:creationId xmlns:a16="http://schemas.microsoft.com/office/drawing/2014/main" id="{467BAA1F-F4F8-413B-956B-3A45B11BD2C8}"/>
              </a:ext>
            </a:extLst>
          </p:cNvPr>
          <p:cNvSpPr txBox="1"/>
          <p:nvPr/>
        </p:nvSpPr>
        <p:spPr>
          <a:xfrm>
            <a:off x="136921" y="210315"/>
            <a:ext cx="10443885" cy="584775"/>
          </a:xfrm>
          <a:prstGeom prst="rect">
            <a:avLst/>
          </a:prstGeom>
          <a:noFill/>
        </p:spPr>
        <p:txBody>
          <a:bodyPr wrap="none" rtlCol="0">
            <a:spAutoFit/>
          </a:bodyPr>
          <a:lstStyle/>
          <a:p>
            <a:r>
              <a:rPr kumimoji="1" lang="ja-JP" altLang="en-US" sz="3200" dirty="0"/>
              <a:t>「米どころ新潟」に住んでいると、関税は大問題です。</a:t>
            </a:r>
          </a:p>
        </p:txBody>
      </p:sp>
      <p:sp>
        <p:nvSpPr>
          <p:cNvPr id="8" name="テキスト ボックス 7">
            <a:extLst>
              <a:ext uri="{FF2B5EF4-FFF2-40B4-BE49-F238E27FC236}">
                <a16:creationId xmlns:a16="http://schemas.microsoft.com/office/drawing/2014/main" id="{A1B036E7-3411-4D1C-94EF-7B30BF2CCF85}"/>
              </a:ext>
            </a:extLst>
          </p:cNvPr>
          <p:cNvSpPr txBox="1"/>
          <p:nvPr/>
        </p:nvSpPr>
        <p:spPr>
          <a:xfrm>
            <a:off x="1332131" y="5040335"/>
            <a:ext cx="10142520" cy="1384995"/>
          </a:xfrm>
          <a:prstGeom prst="rect">
            <a:avLst/>
          </a:prstGeom>
          <a:noFill/>
        </p:spPr>
        <p:txBody>
          <a:bodyPr wrap="none" rtlCol="0">
            <a:spAutoFit/>
          </a:bodyPr>
          <a:lstStyle/>
          <a:p>
            <a:r>
              <a:rPr kumimoji="1" lang="ja-JP" altLang="en-US" sz="2800" dirty="0"/>
              <a:t>ちなみに</a:t>
            </a:r>
            <a:r>
              <a:rPr kumimoji="1" lang="ja-JP" altLang="en-US" sz="2800" dirty="0">
                <a:solidFill>
                  <a:srgbClr val="FF0000"/>
                </a:solidFill>
              </a:rPr>
              <a:t>新潟産業大学には</a:t>
            </a:r>
            <a:r>
              <a:rPr kumimoji="1" lang="en-US" altLang="ja-JP" sz="2800" dirty="0">
                <a:solidFill>
                  <a:srgbClr val="FF0000"/>
                </a:solidFill>
              </a:rPr>
              <a:t>TPP</a:t>
            </a:r>
            <a:r>
              <a:rPr kumimoji="1" lang="ja-JP" altLang="en-US" sz="2800" dirty="0">
                <a:solidFill>
                  <a:srgbClr val="FF0000"/>
                </a:solidFill>
              </a:rPr>
              <a:t>については「賛成」という論を</a:t>
            </a:r>
            <a:endParaRPr kumimoji="1" lang="en-US" altLang="ja-JP" sz="2800" dirty="0">
              <a:solidFill>
                <a:srgbClr val="FF0000"/>
              </a:solidFill>
            </a:endParaRPr>
          </a:p>
          <a:p>
            <a:r>
              <a:rPr kumimoji="1" lang="ja-JP" altLang="en-US" sz="2800" dirty="0">
                <a:solidFill>
                  <a:srgbClr val="FF0000"/>
                </a:solidFill>
              </a:rPr>
              <a:t>述べられていた方もいらっしゃいます</a:t>
            </a:r>
            <a:r>
              <a:rPr kumimoji="1" lang="ja-JP" altLang="en-US" sz="2800" dirty="0"/>
              <a:t>。</a:t>
            </a:r>
            <a:r>
              <a:rPr lang="ja-JP" altLang="en-US" sz="2800" dirty="0"/>
              <a:t>私個人は、正直、</a:t>
            </a:r>
            <a:endParaRPr lang="en-US" altLang="ja-JP" sz="2800" dirty="0"/>
          </a:p>
          <a:p>
            <a:r>
              <a:rPr lang="ja-JP" altLang="en-US" sz="2800" dirty="0"/>
              <a:t>「賛成」と言う「度胸」は、ありません（でした）。</a:t>
            </a:r>
            <a:endParaRPr kumimoji="1" lang="ja-JP" altLang="en-US" sz="2800" dirty="0"/>
          </a:p>
        </p:txBody>
      </p:sp>
      <p:sp>
        <p:nvSpPr>
          <p:cNvPr id="9" name="テキスト ボックス 8">
            <a:extLst>
              <a:ext uri="{FF2B5EF4-FFF2-40B4-BE49-F238E27FC236}">
                <a16:creationId xmlns:a16="http://schemas.microsoft.com/office/drawing/2014/main" id="{7835435A-D4BE-4422-B90D-812786E97ABF}"/>
              </a:ext>
            </a:extLst>
          </p:cNvPr>
          <p:cNvSpPr txBox="1"/>
          <p:nvPr/>
        </p:nvSpPr>
        <p:spPr>
          <a:xfrm>
            <a:off x="717349" y="3498970"/>
            <a:ext cx="10033516" cy="1077218"/>
          </a:xfrm>
          <a:prstGeom prst="rect">
            <a:avLst/>
          </a:prstGeom>
          <a:noFill/>
        </p:spPr>
        <p:txBody>
          <a:bodyPr wrap="none" rtlCol="0">
            <a:spAutoFit/>
          </a:bodyPr>
          <a:lstStyle/>
          <a:p>
            <a:r>
              <a:rPr kumimoji="1" lang="ja-JP" altLang="en-US" sz="3200" dirty="0">
                <a:solidFill>
                  <a:srgbClr val="FF0000"/>
                </a:solidFill>
              </a:rPr>
              <a:t>新潟県にある新潟産業大学は、</a:t>
            </a:r>
            <a:r>
              <a:rPr kumimoji="1" lang="en-US" altLang="ja-JP" sz="3200" dirty="0">
                <a:solidFill>
                  <a:srgbClr val="FF0000"/>
                </a:solidFill>
              </a:rPr>
              <a:t>TPP</a:t>
            </a:r>
            <a:r>
              <a:rPr kumimoji="1" lang="ja-JP" altLang="en-US" sz="3200" dirty="0">
                <a:solidFill>
                  <a:srgbClr val="FF0000"/>
                </a:solidFill>
              </a:rPr>
              <a:t>には、</a:t>
            </a:r>
            <a:endParaRPr kumimoji="1" lang="en-US" altLang="ja-JP" sz="3200" dirty="0">
              <a:solidFill>
                <a:srgbClr val="FF0000"/>
              </a:solidFill>
            </a:endParaRPr>
          </a:p>
          <a:p>
            <a:r>
              <a:rPr kumimoji="1" lang="ja-JP" altLang="en-US" sz="3200" dirty="0">
                <a:solidFill>
                  <a:srgbClr val="FF0000"/>
                </a:solidFill>
              </a:rPr>
              <a:t>賛成なのでしょうか、</a:t>
            </a:r>
            <a:r>
              <a:rPr lang="ja-JP" altLang="en-US" sz="3200" dirty="0">
                <a:solidFill>
                  <a:srgbClr val="FF0000"/>
                </a:solidFill>
              </a:rPr>
              <a:t>それとも反対なのでしょうか？</a:t>
            </a:r>
            <a:endParaRPr kumimoji="1" lang="ja-JP" altLang="en-US" sz="3200" dirty="0">
              <a:solidFill>
                <a:srgbClr val="FF0000"/>
              </a:solidFill>
            </a:endParaRPr>
          </a:p>
        </p:txBody>
      </p:sp>
    </p:spTree>
    <p:extLst>
      <p:ext uri="{BB962C8B-B14F-4D97-AF65-F5344CB8AC3E}">
        <p14:creationId xmlns:p14="http://schemas.microsoft.com/office/powerpoint/2010/main" val="1597265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 地図 が含まれている画像&#10;&#10;自動的に生成された説明">
            <a:extLst>
              <a:ext uri="{FF2B5EF4-FFF2-40B4-BE49-F238E27FC236}">
                <a16:creationId xmlns:a16="http://schemas.microsoft.com/office/drawing/2014/main" id="{07461566-1967-4F5F-8C25-6918F6F8B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350" y="15240"/>
            <a:ext cx="8115300" cy="6827520"/>
          </a:xfrm>
          <a:prstGeom prst="rect">
            <a:avLst/>
          </a:prstGeom>
        </p:spPr>
      </p:pic>
    </p:spTree>
    <p:extLst>
      <p:ext uri="{BB962C8B-B14F-4D97-AF65-F5344CB8AC3E}">
        <p14:creationId xmlns:p14="http://schemas.microsoft.com/office/powerpoint/2010/main" val="317190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 地図 が含まれている画像&#10;&#10;自動的に生成された説明">
            <a:extLst>
              <a:ext uri="{FF2B5EF4-FFF2-40B4-BE49-F238E27FC236}">
                <a16:creationId xmlns:a16="http://schemas.microsoft.com/office/drawing/2014/main" id="{3D7373A0-02BD-48D8-AE3D-3C1D42627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4020" y="788670"/>
            <a:ext cx="8823960" cy="5280660"/>
          </a:xfrm>
          <a:prstGeom prst="rect">
            <a:avLst/>
          </a:prstGeom>
        </p:spPr>
      </p:pic>
    </p:spTree>
    <p:extLst>
      <p:ext uri="{BB962C8B-B14F-4D97-AF65-F5344CB8AC3E}">
        <p14:creationId xmlns:p14="http://schemas.microsoft.com/office/powerpoint/2010/main" val="1403153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 地図 が含まれている画像&#10;&#10;自動的に生成された説明">
            <a:extLst>
              <a:ext uri="{FF2B5EF4-FFF2-40B4-BE49-F238E27FC236}">
                <a16:creationId xmlns:a16="http://schemas.microsoft.com/office/drawing/2014/main" id="{B3BDB068-9494-4D4A-B89A-CAEC6E7A3B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0230" y="152400"/>
            <a:ext cx="8511540" cy="6553200"/>
          </a:xfrm>
          <a:prstGeom prst="rect">
            <a:avLst/>
          </a:prstGeom>
        </p:spPr>
      </p:pic>
    </p:spTree>
    <p:extLst>
      <p:ext uri="{BB962C8B-B14F-4D97-AF65-F5344CB8AC3E}">
        <p14:creationId xmlns:p14="http://schemas.microsoft.com/office/powerpoint/2010/main" val="373228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 地図 が含まれている画像&#10;&#10;自動的に生成された説明">
            <a:extLst>
              <a:ext uri="{FF2B5EF4-FFF2-40B4-BE49-F238E27FC236}">
                <a16:creationId xmlns:a16="http://schemas.microsoft.com/office/drawing/2014/main" id="{B8BE9120-ABF0-499E-A463-1406FD4BE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6890" y="582930"/>
            <a:ext cx="8618220" cy="5692140"/>
          </a:xfrm>
          <a:prstGeom prst="rect">
            <a:avLst/>
          </a:prstGeom>
        </p:spPr>
      </p:pic>
    </p:spTree>
    <p:extLst>
      <p:ext uri="{BB962C8B-B14F-4D97-AF65-F5344CB8AC3E}">
        <p14:creationId xmlns:p14="http://schemas.microsoft.com/office/powerpoint/2010/main" val="2269781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9926115" cy="523220"/>
          </a:xfrm>
          <a:prstGeom prst="rect">
            <a:avLst/>
          </a:prstGeom>
          <a:noFill/>
        </p:spPr>
        <p:txBody>
          <a:bodyPr wrap="none" rtlCol="0">
            <a:spAutoFit/>
          </a:bodyPr>
          <a:lstStyle/>
          <a:p>
            <a:r>
              <a:rPr kumimoji="1" lang="ja-JP" altLang="en-US" sz="2800" dirty="0"/>
              <a:t>大統領が（某国からの輸入品に）関税をかける前の</a:t>
            </a:r>
            <a:r>
              <a:rPr kumimoji="1" lang="en-US" altLang="ja-JP" sz="2800" dirty="0"/>
              <a:t>A</a:t>
            </a:r>
            <a:r>
              <a:rPr kumimoji="1" lang="ja-JP" altLang="en-US" sz="2800" dirty="0"/>
              <a:t>国</a:t>
            </a:r>
            <a:r>
              <a:rPr kumimoji="1" lang="en-US" altLang="ja-JP" sz="2800" dirty="0"/>
              <a:t>(^_^;</a:t>
            </a:r>
            <a:endParaRPr kumimoji="1" lang="ja-JP" altLang="en-US" sz="2800" dirty="0"/>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1" name="吹き出し: 円形 30">
            <a:extLst>
              <a:ext uri="{FF2B5EF4-FFF2-40B4-BE49-F238E27FC236}">
                <a16:creationId xmlns:a16="http://schemas.microsoft.com/office/drawing/2014/main" id="{1FBC6DC5-4110-4D5D-91E9-99958FD905F8}"/>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28" name="円弧 27">
            <a:extLst>
              <a:ext uri="{FF2B5EF4-FFF2-40B4-BE49-F238E27FC236}">
                <a16:creationId xmlns:a16="http://schemas.microsoft.com/office/drawing/2014/main" id="{A1CA339B-2BCD-48FF-9F66-D614E0E7AF30}"/>
              </a:ext>
            </a:extLst>
          </p:cNvPr>
          <p:cNvSpPr/>
          <p:nvPr/>
        </p:nvSpPr>
        <p:spPr>
          <a:xfrm rot="21352695">
            <a:off x="-1946980" y="3233474"/>
            <a:ext cx="4487849" cy="4025292"/>
          </a:xfrm>
          <a:prstGeom prst="arc">
            <a:avLst>
              <a:gd name="adj1" fmla="val 16765959"/>
              <a:gd name="adj2" fmla="val 2140304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8266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9" grpId="0"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9926115" cy="523220"/>
          </a:xfrm>
          <a:prstGeom prst="rect">
            <a:avLst/>
          </a:prstGeom>
          <a:noFill/>
        </p:spPr>
        <p:txBody>
          <a:bodyPr wrap="none" rtlCol="0">
            <a:spAutoFit/>
          </a:bodyPr>
          <a:lstStyle/>
          <a:p>
            <a:r>
              <a:rPr kumimoji="1" lang="ja-JP" altLang="en-US" sz="2800" dirty="0"/>
              <a:t>大統領が（某国からの輸入品に）関税をかける前の</a:t>
            </a:r>
            <a:r>
              <a:rPr kumimoji="1" lang="en-US" altLang="ja-JP" sz="2800" dirty="0"/>
              <a:t>A</a:t>
            </a:r>
            <a:r>
              <a:rPr kumimoji="1" lang="ja-JP" altLang="en-US" sz="2800" dirty="0"/>
              <a:t>国</a:t>
            </a:r>
            <a:r>
              <a:rPr kumimoji="1" lang="en-US" altLang="ja-JP" sz="2800" dirty="0"/>
              <a:t>(^_^;</a:t>
            </a:r>
            <a:endParaRPr kumimoji="1" lang="ja-JP" altLang="en-US" sz="2800" dirty="0"/>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1" name="吹き出し: 円形 30">
            <a:extLst>
              <a:ext uri="{FF2B5EF4-FFF2-40B4-BE49-F238E27FC236}">
                <a16:creationId xmlns:a16="http://schemas.microsoft.com/office/drawing/2014/main" id="{1FBC6DC5-4110-4D5D-91E9-99958FD905F8}"/>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28" name="円弧 27">
            <a:extLst>
              <a:ext uri="{FF2B5EF4-FFF2-40B4-BE49-F238E27FC236}">
                <a16:creationId xmlns:a16="http://schemas.microsoft.com/office/drawing/2014/main" id="{A1CA339B-2BCD-48FF-9F66-D614E0E7AF30}"/>
              </a:ext>
            </a:extLst>
          </p:cNvPr>
          <p:cNvSpPr/>
          <p:nvPr/>
        </p:nvSpPr>
        <p:spPr>
          <a:xfrm rot="21352695">
            <a:off x="-1946980" y="3233474"/>
            <a:ext cx="4487849" cy="4025292"/>
          </a:xfrm>
          <a:prstGeom prst="arc">
            <a:avLst>
              <a:gd name="adj1" fmla="val 16765959"/>
              <a:gd name="adj2" fmla="val 2140304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B7DEFBB5-A0D0-450E-87D2-A0CBA46991E3}"/>
              </a:ext>
            </a:extLst>
          </p:cNvPr>
          <p:cNvSpPr txBox="1"/>
          <p:nvPr/>
        </p:nvSpPr>
        <p:spPr>
          <a:xfrm>
            <a:off x="5909198" y="2435089"/>
            <a:ext cx="2547492" cy="523220"/>
          </a:xfrm>
          <a:prstGeom prst="rect">
            <a:avLst/>
          </a:prstGeom>
          <a:noFill/>
        </p:spPr>
        <p:txBody>
          <a:bodyPr wrap="none" rtlCol="0">
            <a:spAutoFit/>
          </a:bodyPr>
          <a:lstStyle/>
          <a:p>
            <a:r>
              <a:rPr kumimoji="1" lang="en-US" altLang="ja-JP" sz="2800" dirty="0"/>
              <a:t>1</a:t>
            </a:r>
            <a:r>
              <a:rPr kumimoji="1" lang="ja-JP" altLang="en-US" sz="2800" dirty="0"/>
              <a:t>財は輸出し、</a:t>
            </a:r>
          </a:p>
        </p:txBody>
      </p:sp>
      <p:sp>
        <p:nvSpPr>
          <p:cNvPr id="13" name="テキスト ボックス 12">
            <a:extLst>
              <a:ext uri="{FF2B5EF4-FFF2-40B4-BE49-F238E27FC236}">
                <a16:creationId xmlns:a16="http://schemas.microsoft.com/office/drawing/2014/main" id="{6F62BBFA-85FA-46A9-8DEB-883450C8C994}"/>
              </a:ext>
            </a:extLst>
          </p:cNvPr>
          <p:cNvSpPr txBox="1"/>
          <p:nvPr/>
        </p:nvSpPr>
        <p:spPr>
          <a:xfrm>
            <a:off x="2143328" y="5951153"/>
            <a:ext cx="8956298" cy="523220"/>
          </a:xfrm>
          <a:prstGeom prst="rect">
            <a:avLst/>
          </a:prstGeom>
          <a:noFill/>
        </p:spPr>
        <p:txBody>
          <a:bodyPr wrap="none" rtlCol="0">
            <a:spAutoFit/>
          </a:bodyPr>
          <a:lstStyle/>
          <a:p>
            <a:r>
              <a:rPr kumimoji="1" lang="ja-JP" altLang="en-US" sz="2800" dirty="0"/>
              <a:t>（とりあえず、ここが「お話し」の出発点だよ</a:t>
            </a:r>
            <a:r>
              <a:rPr kumimoji="1" lang="en-US" altLang="ja-JP" sz="2800" dirty="0"/>
              <a:t>(^_^;</a:t>
            </a:r>
            <a:r>
              <a:rPr kumimoji="1" lang="ja-JP" altLang="en-US" sz="2800" dirty="0"/>
              <a:t>）</a:t>
            </a:r>
          </a:p>
        </p:txBody>
      </p:sp>
      <p:cxnSp>
        <p:nvCxnSpPr>
          <p:cNvPr id="14" name="直線コネクタ 13">
            <a:extLst>
              <a:ext uri="{FF2B5EF4-FFF2-40B4-BE49-F238E27FC236}">
                <a16:creationId xmlns:a16="http://schemas.microsoft.com/office/drawing/2014/main" id="{6A87A93B-4902-4DC2-8E07-782B1800D950}"/>
              </a:ext>
            </a:extLst>
          </p:cNvPr>
          <p:cNvCxnSpPr>
            <a:cxnSpLocks/>
          </p:cNvCxnSpPr>
          <p:nvPr/>
        </p:nvCxnSpPr>
        <p:spPr>
          <a:xfrm>
            <a:off x="1949297" y="2243474"/>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15" name="直線コネクタ 14">
            <a:extLst>
              <a:ext uri="{FF2B5EF4-FFF2-40B4-BE49-F238E27FC236}">
                <a16:creationId xmlns:a16="http://schemas.microsoft.com/office/drawing/2014/main" id="{C9D9DF48-9FA1-4612-BA43-427B8D2E0F82}"/>
              </a:ext>
            </a:extLst>
          </p:cNvPr>
          <p:cNvCxnSpPr>
            <a:cxnSpLocks/>
          </p:cNvCxnSpPr>
          <p:nvPr/>
        </p:nvCxnSpPr>
        <p:spPr>
          <a:xfrm>
            <a:off x="1435590" y="2233200"/>
            <a:ext cx="0" cy="2749782"/>
          </a:xfrm>
          <a:prstGeom prst="line">
            <a:avLst/>
          </a:prstGeom>
        </p:spPr>
        <p:style>
          <a:lnRef idx="3">
            <a:schemeClr val="dk1"/>
          </a:lnRef>
          <a:fillRef idx="0">
            <a:schemeClr val="dk1"/>
          </a:fillRef>
          <a:effectRef idx="2">
            <a:schemeClr val="dk1"/>
          </a:effectRef>
          <a:fontRef idx="minor">
            <a:schemeClr val="tx1"/>
          </a:fontRef>
        </p:style>
      </p:cxnSp>
      <p:sp>
        <p:nvSpPr>
          <p:cNvPr id="16" name="テキスト ボックス 15">
            <a:extLst>
              <a:ext uri="{FF2B5EF4-FFF2-40B4-BE49-F238E27FC236}">
                <a16:creationId xmlns:a16="http://schemas.microsoft.com/office/drawing/2014/main" id="{E84D4441-D281-4B39-8352-CF93B48835C1}"/>
              </a:ext>
            </a:extLst>
          </p:cNvPr>
          <p:cNvSpPr txBox="1"/>
          <p:nvPr/>
        </p:nvSpPr>
        <p:spPr>
          <a:xfrm>
            <a:off x="5913573" y="2435089"/>
            <a:ext cx="5628464" cy="523220"/>
          </a:xfrm>
          <a:prstGeom prst="rect">
            <a:avLst/>
          </a:prstGeom>
          <a:noFill/>
        </p:spPr>
        <p:txBody>
          <a:bodyPr wrap="none" rtlCol="0">
            <a:spAutoFit/>
          </a:bodyPr>
          <a:lstStyle/>
          <a:p>
            <a:r>
              <a:rPr kumimoji="1" lang="en-US" altLang="ja-JP" sz="2800" dirty="0"/>
              <a:t>1</a:t>
            </a:r>
            <a:r>
              <a:rPr kumimoji="1" lang="ja-JP" altLang="en-US" sz="2800" dirty="0"/>
              <a:t>財は輸出し、</a:t>
            </a:r>
            <a:r>
              <a:rPr kumimoji="1" lang="en-US" altLang="ja-JP" sz="2800" dirty="0"/>
              <a:t>2</a:t>
            </a:r>
            <a:r>
              <a:rPr kumimoji="1" lang="ja-JP" altLang="en-US" sz="2800" dirty="0"/>
              <a:t>財は輸入していた</a:t>
            </a:r>
          </a:p>
        </p:txBody>
      </p:sp>
      <p:cxnSp>
        <p:nvCxnSpPr>
          <p:cNvPr id="17" name="直線コネクタ 16">
            <a:extLst>
              <a:ext uri="{FF2B5EF4-FFF2-40B4-BE49-F238E27FC236}">
                <a16:creationId xmlns:a16="http://schemas.microsoft.com/office/drawing/2014/main" id="{6DA83596-FAD7-4186-86CD-66607B12D346}"/>
              </a:ext>
            </a:extLst>
          </p:cNvPr>
          <p:cNvCxnSpPr>
            <a:cxnSpLocks/>
          </p:cNvCxnSpPr>
          <p:nvPr/>
        </p:nvCxnSpPr>
        <p:spPr>
          <a:xfrm flipH="1">
            <a:off x="233521" y="3842546"/>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18" name="直線コネクタ 17">
            <a:extLst>
              <a:ext uri="{FF2B5EF4-FFF2-40B4-BE49-F238E27FC236}">
                <a16:creationId xmlns:a16="http://schemas.microsoft.com/office/drawing/2014/main" id="{AF93877F-1440-44C5-BBE4-ADF14E5546ED}"/>
              </a:ext>
            </a:extLst>
          </p:cNvPr>
          <p:cNvCxnSpPr>
            <a:cxnSpLocks/>
          </p:cNvCxnSpPr>
          <p:nvPr/>
        </p:nvCxnSpPr>
        <p:spPr>
          <a:xfrm flipH="1">
            <a:off x="293455" y="3327124"/>
            <a:ext cx="3262885" cy="0"/>
          </a:xfrm>
          <a:prstGeom prst="line">
            <a:avLst/>
          </a:prstGeom>
        </p:spPr>
        <p:style>
          <a:lnRef idx="3">
            <a:schemeClr val="dk1"/>
          </a:lnRef>
          <a:fillRef idx="0">
            <a:schemeClr val="dk1"/>
          </a:fillRef>
          <a:effectRef idx="2">
            <a:schemeClr val="dk1"/>
          </a:effectRef>
          <a:fontRef idx="minor">
            <a:schemeClr val="tx1"/>
          </a:fontRef>
        </p:style>
      </p:cxnSp>
      <p:sp>
        <p:nvSpPr>
          <p:cNvPr id="19" name="吹き出し: 円形 18">
            <a:extLst>
              <a:ext uri="{FF2B5EF4-FFF2-40B4-BE49-F238E27FC236}">
                <a16:creationId xmlns:a16="http://schemas.microsoft.com/office/drawing/2014/main" id="{A7A26052-C3F8-44D5-8284-1D2CA2D7C313}"/>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Tree>
    <p:extLst>
      <p:ext uri="{BB962C8B-B14F-4D97-AF65-F5344CB8AC3E}">
        <p14:creationId xmlns:p14="http://schemas.microsoft.com/office/powerpoint/2010/main" val="44283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500" fill="hold"/>
                                        <p:tgtEl>
                                          <p:spTgt spid="39"/>
                                        </p:tgtEl>
                                        <p:attrNameLst>
                                          <p:attrName>ppt_x</p:attrName>
                                        </p:attrNameLst>
                                      </p:cBhvr>
                                      <p:tavLst>
                                        <p:tav tm="0">
                                          <p:val>
                                            <p:strVal val="#ppt_x"/>
                                          </p:val>
                                        </p:tav>
                                        <p:tav tm="100000">
                                          <p:val>
                                            <p:strVal val="#ppt_x"/>
                                          </p:val>
                                        </p:tav>
                                      </p:tavLst>
                                    </p:anim>
                                    <p:anim calcmode="lin" valueType="num">
                                      <p:cBhvr additive="base">
                                        <p:cTn id="1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D0214-83D4-41ED-BC5D-5C46BC228E76}"/>
              </a:ext>
            </a:extLst>
          </p:cNvPr>
          <p:cNvSpPr txBox="1"/>
          <p:nvPr/>
        </p:nvSpPr>
        <p:spPr>
          <a:xfrm>
            <a:off x="636104" y="556591"/>
            <a:ext cx="8032968" cy="369332"/>
          </a:xfrm>
          <a:prstGeom prst="rect">
            <a:avLst/>
          </a:prstGeom>
          <a:noFill/>
        </p:spPr>
        <p:txBody>
          <a:bodyPr wrap="none" rtlCol="0">
            <a:spAutoFit/>
          </a:bodyPr>
          <a:lstStyle/>
          <a:p>
            <a:r>
              <a:rPr kumimoji="1" lang="ja-JP" altLang="en-US" dirty="0"/>
              <a:t>１）今日の授業の資料（数学の資料）は、以下のホームページにあります。</a:t>
            </a:r>
          </a:p>
        </p:txBody>
      </p:sp>
      <p:sp>
        <p:nvSpPr>
          <p:cNvPr id="3" name="テキスト ボックス 2">
            <a:extLst>
              <a:ext uri="{FF2B5EF4-FFF2-40B4-BE49-F238E27FC236}">
                <a16:creationId xmlns:a16="http://schemas.microsoft.com/office/drawing/2014/main" id="{C29C6F07-1A54-4405-925A-5BA0D5C21D99}"/>
              </a:ext>
            </a:extLst>
          </p:cNvPr>
          <p:cNvSpPr txBox="1"/>
          <p:nvPr/>
        </p:nvSpPr>
        <p:spPr>
          <a:xfrm>
            <a:off x="1298713" y="1145957"/>
            <a:ext cx="5392182" cy="369332"/>
          </a:xfrm>
          <a:prstGeom prst="rect">
            <a:avLst/>
          </a:prstGeom>
          <a:noFill/>
        </p:spPr>
        <p:txBody>
          <a:bodyPr wrap="none" rtlCol="0">
            <a:spAutoFit/>
          </a:bodyPr>
          <a:lstStyle/>
          <a:p>
            <a:r>
              <a:rPr lang="en-US" altLang="ja-JP" dirty="0"/>
              <a:t>http://www.nsu.ac.jp/official/fa/eguchi/index.html</a:t>
            </a:r>
            <a:endParaRPr kumimoji="1" lang="ja-JP" altLang="en-US" dirty="0"/>
          </a:p>
        </p:txBody>
      </p:sp>
      <p:pic>
        <p:nvPicPr>
          <p:cNvPr id="5" name="図 4">
            <a:extLst>
              <a:ext uri="{FF2B5EF4-FFF2-40B4-BE49-F238E27FC236}">
                <a16:creationId xmlns:a16="http://schemas.microsoft.com/office/drawing/2014/main" id="{C264965A-CDA9-4661-8D79-4AA2B5BDA0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9254" y="453400"/>
            <a:ext cx="1400175" cy="1400175"/>
          </a:xfrm>
          <a:prstGeom prst="rect">
            <a:avLst/>
          </a:prstGeom>
        </p:spPr>
      </p:pic>
      <p:sp>
        <p:nvSpPr>
          <p:cNvPr id="4" name="テキスト ボックス 3">
            <a:extLst>
              <a:ext uri="{FF2B5EF4-FFF2-40B4-BE49-F238E27FC236}">
                <a16:creationId xmlns:a16="http://schemas.microsoft.com/office/drawing/2014/main" id="{A6184613-BA3A-4393-9F2F-BD9ACD18100F}"/>
              </a:ext>
            </a:extLst>
          </p:cNvPr>
          <p:cNvSpPr txBox="1"/>
          <p:nvPr/>
        </p:nvSpPr>
        <p:spPr>
          <a:xfrm>
            <a:off x="689593" y="4894143"/>
            <a:ext cx="8032968" cy="369332"/>
          </a:xfrm>
          <a:prstGeom prst="rect">
            <a:avLst/>
          </a:prstGeom>
          <a:noFill/>
        </p:spPr>
        <p:txBody>
          <a:bodyPr wrap="none" rtlCol="0">
            <a:spAutoFit/>
          </a:bodyPr>
          <a:lstStyle/>
          <a:p>
            <a:r>
              <a:rPr kumimoji="1" lang="ja-JP" altLang="en-US" dirty="0"/>
              <a:t>２）</a:t>
            </a:r>
            <a:r>
              <a:rPr kumimoji="1" lang="ja-JP" altLang="en-US" dirty="0">
                <a:solidFill>
                  <a:srgbClr val="FF0000"/>
                </a:solidFill>
              </a:rPr>
              <a:t>授業についての連絡</a:t>
            </a:r>
            <a:r>
              <a:rPr lang="ja-JP" altLang="en-US" dirty="0"/>
              <a:t>（レポートや課題の</a:t>
            </a:r>
            <a:r>
              <a:rPr lang="ja-JP" altLang="en-US" dirty="0">
                <a:solidFill>
                  <a:srgbClr val="FF0000"/>
                </a:solidFill>
              </a:rPr>
              <a:t>メールによる提出</a:t>
            </a:r>
            <a:r>
              <a:rPr lang="ja-JP" altLang="en-US" dirty="0"/>
              <a:t>を含む）</a:t>
            </a:r>
            <a:r>
              <a:rPr kumimoji="1" lang="ja-JP" altLang="en-US" dirty="0"/>
              <a:t>は</a:t>
            </a:r>
          </a:p>
        </p:txBody>
      </p:sp>
      <p:sp>
        <p:nvSpPr>
          <p:cNvPr id="6" name="テキスト ボックス 5">
            <a:extLst>
              <a:ext uri="{FF2B5EF4-FFF2-40B4-BE49-F238E27FC236}">
                <a16:creationId xmlns:a16="http://schemas.microsoft.com/office/drawing/2014/main" id="{3EDF83A9-A1A4-45F0-8AD7-5E33DA762D6A}"/>
              </a:ext>
            </a:extLst>
          </p:cNvPr>
          <p:cNvSpPr txBox="1"/>
          <p:nvPr/>
        </p:nvSpPr>
        <p:spPr>
          <a:xfrm>
            <a:off x="1737455" y="5290460"/>
            <a:ext cx="2257349" cy="369332"/>
          </a:xfrm>
          <a:prstGeom prst="rect">
            <a:avLst/>
          </a:prstGeom>
          <a:noFill/>
        </p:spPr>
        <p:txBody>
          <a:bodyPr wrap="none" rtlCol="0">
            <a:spAutoFit/>
          </a:bodyPr>
          <a:lstStyle/>
          <a:p>
            <a:r>
              <a:rPr kumimoji="1" lang="en-US" altLang="ja-JP" dirty="0"/>
              <a:t>eguchi@st.nsu.ac.jp</a:t>
            </a:r>
            <a:endParaRPr kumimoji="1" lang="ja-JP" altLang="en-US" dirty="0"/>
          </a:p>
        </p:txBody>
      </p:sp>
      <p:sp>
        <p:nvSpPr>
          <p:cNvPr id="7" name="テキスト ボックス 6">
            <a:extLst>
              <a:ext uri="{FF2B5EF4-FFF2-40B4-BE49-F238E27FC236}">
                <a16:creationId xmlns:a16="http://schemas.microsoft.com/office/drawing/2014/main" id="{4546C6A2-054B-4AF1-81A3-7057A4112A57}"/>
              </a:ext>
            </a:extLst>
          </p:cNvPr>
          <p:cNvSpPr txBox="1"/>
          <p:nvPr/>
        </p:nvSpPr>
        <p:spPr>
          <a:xfrm>
            <a:off x="1128175" y="6180793"/>
            <a:ext cx="2031325" cy="369332"/>
          </a:xfrm>
          <a:prstGeom prst="rect">
            <a:avLst/>
          </a:prstGeom>
          <a:noFill/>
        </p:spPr>
        <p:txBody>
          <a:bodyPr wrap="none" rtlCol="0">
            <a:spAutoFit/>
          </a:bodyPr>
          <a:lstStyle/>
          <a:p>
            <a:r>
              <a:rPr kumimoji="1" lang="ja-JP" altLang="en-US" dirty="0"/>
              <a:t>に送って下さい。</a:t>
            </a:r>
          </a:p>
        </p:txBody>
      </p:sp>
      <p:sp>
        <p:nvSpPr>
          <p:cNvPr id="11" name="テキスト ボックス 10">
            <a:extLst>
              <a:ext uri="{FF2B5EF4-FFF2-40B4-BE49-F238E27FC236}">
                <a16:creationId xmlns:a16="http://schemas.microsoft.com/office/drawing/2014/main" id="{441D94BF-4B86-482B-B0AF-8F067DE90F36}"/>
              </a:ext>
            </a:extLst>
          </p:cNvPr>
          <p:cNvSpPr txBox="1"/>
          <p:nvPr/>
        </p:nvSpPr>
        <p:spPr>
          <a:xfrm>
            <a:off x="1737455" y="5708407"/>
            <a:ext cx="2603598" cy="369332"/>
          </a:xfrm>
          <a:prstGeom prst="rect">
            <a:avLst/>
          </a:prstGeom>
          <a:noFill/>
        </p:spPr>
        <p:txBody>
          <a:bodyPr wrap="none" rtlCol="0">
            <a:spAutoFit/>
          </a:bodyPr>
          <a:lstStyle/>
          <a:p>
            <a:r>
              <a:rPr lang="en-US" altLang="ja-JP" dirty="0"/>
              <a:t>eguchi@econ.nsu.ac.jp</a:t>
            </a:r>
            <a:endParaRPr kumimoji="1" lang="ja-JP" altLang="en-US" dirty="0"/>
          </a:p>
        </p:txBody>
      </p:sp>
      <p:sp>
        <p:nvSpPr>
          <p:cNvPr id="15" name="乗算記号 14">
            <a:extLst>
              <a:ext uri="{FF2B5EF4-FFF2-40B4-BE49-F238E27FC236}">
                <a16:creationId xmlns:a16="http://schemas.microsoft.com/office/drawing/2014/main" id="{F33A9E2C-1864-4B1F-92D4-E785ED672651}"/>
              </a:ext>
            </a:extLst>
          </p:cNvPr>
          <p:cNvSpPr/>
          <p:nvPr/>
        </p:nvSpPr>
        <p:spPr>
          <a:xfrm>
            <a:off x="1376374" y="5698209"/>
            <a:ext cx="415699" cy="36933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665B97D-3DA0-4563-81F2-983DE74DCD13}"/>
              </a:ext>
            </a:extLst>
          </p:cNvPr>
          <p:cNvSpPr txBox="1"/>
          <p:nvPr/>
        </p:nvSpPr>
        <p:spPr>
          <a:xfrm>
            <a:off x="3926541" y="5297024"/>
            <a:ext cx="3416320" cy="369332"/>
          </a:xfrm>
          <a:prstGeom prst="rect">
            <a:avLst/>
          </a:prstGeom>
          <a:noFill/>
        </p:spPr>
        <p:txBody>
          <a:bodyPr wrap="none" rtlCol="0">
            <a:spAutoFit/>
          </a:bodyPr>
          <a:lstStyle/>
          <a:p>
            <a:r>
              <a:rPr kumimoji="1" lang="ja-JP" altLang="en-US" dirty="0"/>
              <a:t>（授業専用のメールアドレス）</a:t>
            </a:r>
          </a:p>
        </p:txBody>
      </p:sp>
      <p:sp>
        <p:nvSpPr>
          <p:cNvPr id="20" name="円: 塗りつぶしなし 19">
            <a:extLst>
              <a:ext uri="{FF2B5EF4-FFF2-40B4-BE49-F238E27FC236}">
                <a16:creationId xmlns:a16="http://schemas.microsoft.com/office/drawing/2014/main" id="{AC7A255A-1A9E-47C6-A78A-FFD4716DF824}"/>
              </a:ext>
            </a:extLst>
          </p:cNvPr>
          <p:cNvSpPr/>
          <p:nvPr/>
        </p:nvSpPr>
        <p:spPr>
          <a:xfrm>
            <a:off x="1430993" y="5305526"/>
            <a:ext cx="306462" cy="28962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3" name="図 12" descr="スクリーンショットの画面&#10;&#10;自動的に生成された説明">
            <a:extLst>
              <a:ext uri="{FF2B5EF4-FFF2-40B4-BE49-F238E27FC236}">
                <a16:creationId xmlns:a16="http://schemas.microsoft.com/office/drawing/2014/main" id="{456A6E33-0251-4E33-A0F1-5A35829201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2642" y="1656964"/>
            <a:ext cx="7139940" cy="2804160"/>
          </a:xfrm>
          <a:prstGeom prst="rect">
            <a:avLst/>
          </a:prstGeom>
        </p:spPr>
      </p:pic>
    </p:spTree>
    <p:extLst>
      <p:ext uri="{BB962C8B-B14F-4D97-AF65-F5344CB8AC3E}">
        <p14:creationId xmlns:p14="http://schemas.microsoft.com/office/powerpoint/2010/main" val="211505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9926115" cy="523220"/>
          </a:xfrm>
          <a:prstGeom prst="rect">
            <a:avLst/>
          </a:prstGeom>
          <a:noFill/>
        </p:spPr>
        <p:txBody>
          <a:bodyPr wrap="none" rtlCol="0">
            <a:spAutoFit/>
          </a:bodyPr>
          <a:lstStyle/>
          <a:p>
            <a:r>
              <a:rPr kumimoji="1" lang="ja-JP" altLang="en-US" sz="2800" dirty="0"/>
              <a:t>大統領が（某国からの輸入品に）関税をかける前の</a:t>
            </a:r>
            <a:r>
              <a:rPr kumimoji="1" lang="en-US" altLang="ja-JP" sz="2800" dirty="0"/>
              <a:t>A</a:t>
            </a:r>
            <a:r>
              <a:rPr kumimoji="1" lang="ja-JP" altLang="en-US" sz="2800" dirty="0"/>
              <a:t>国</a:t>
            </a:r>
            <a:r>
              <a:rPr kumimoji="1" lang="en-US" altLang="ja-JP" sz="2800" dirty="0"/>
              <a:t>(^_^;</a:t>
            </a:r>
            <a:endParaRPr kumimoji="1" lang="ja-JP" altLang="en-US" sz="2800" dirty="0"/>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1" name="吹き出し: 円形 30">
            <a:extLst>
              <a:ext uri="{FF2B5EF4-FFF2-40B4-BE49-F238E27FC236}">
                <a16:creationId xmlns:a16="http://schemas.microsoft.com/office/drawing/2014/main" id="{1FBC6DC5-4110-4D5D-91E9-99958FD905F8}"/>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28" name="円弧 27">
            <a:extLst>
              <a:ext uri="{FF2B5EF4-FFF2-40B4-BE49-F238E27FC236}">
                <a16:creationId xmlns:a16="http://schemas.microsoft.com/office/drawing/2014/main" id="{A1CA339B-2BCD-48FF-9F66-D614E0E7AF30}"/>
              </a:ext>
            </a:extLst>
          </p:cNvPr>
          <p:cNvSpPr/>
          <p:nvPr/>
        </p:nvSpPr>
        <p:spPr>
          <a:xfrm rot="21352695">
            <a:off x="-1946980" y="3233474"/>
            <a:ext cx="4487849" cy="4025292"/>
          </a:xfrm>
          <a:prstGeom prst="arc">
            <a:avLst>
              <a:gd name="adj1" fmla="val 16765959"/>
              <a:gd name="adj2" fmla="val 2140304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B7DEFBB5-A0D0-450E-87D2-A0CBA46991E3}"/>
              </a:ext>
            </a:extLst>
          </p:cNvPr>
          <p:cNvSpPr txBox="1"/>
          <p:nvPr/>
        </p:nvSpPr>
        <p:spPr>
          <a:xfrm>
            <a:off x="5909198" y="2435089"/>
            <a:ext cx="5628464" cy="523220"/>
          </a:xfrm>
          <a:prstGeom prst="rect">
            <a:avLst/>
          </a:prstGeom>
          <a:noFill/>
        </p:spPr>
        <p:txBody>
          <a:bodyPr wrap="none" rtlCol="0">
            <a:spAutoFit/>
          </a:bodyPr>
          <a:lstStyle/>
          <a:p>
            <a:r>
              <a:rPr kumimoji="1" lang="en-US" altLang="ja-JP" sz="2800" dirty="0"/>
              <a:t>1</a:t>
            </a:r>
            <a:r>
              <a:rPr kumimoji="1" lang="ja-JP" altLang="en-US" sz="2800" dirty="0"/>
              <a:t>財は輸出し、</a:t>
            </a:r>
            <a:r>
              <a:rPr kumimoji="1" lang="en-US" altLang="ja-JP" sz="2800" dirty="0"/>
              <a:t>2</a:t>
            </a:r>
            <a:r>
              <a:rPr kumimoji="1" lang="ja-JP" altLang="en-US" sz="2800" dirty="0"/>
              <a:t>財を輸入していた</a:t>
            </a:r>
          </a:p>
        </p:txBody>
      </p:sp>
      <p:sp>
        <p:nvSpPr>
          <p:cNvPr id="13" name="テキスト ボックス 12">
            <a:extLst>
              <a:ext uri="{FF2B5EF4-FFF2-40B4-BE49-F238E27FC236}">
                <a16:creationId xmlns:a16="http://schemas.microsoft.com/office/drawing/2014/main" id="{75083D38-9F3D-4664-A87E-E6BE4CAE103C}"/>
              </a:ext>
            </a:extLst>
          </p:cNvPr>
          <p:cNvSpPr txBox="1"/>
          <p:nvPr/>
        </p:nvSpPr>
        <p:spPr>
          <a:xfrm>
            <a:off x="5928035" y="3245034"/>
            <a:ext cx="5779146" cy="1815882"/>
          </a:xfrm>
          <a:prstGeom prst="rect">
            <a:avLst/>
          </a:prstGeom>
          <a:noFill/>
        </p:spPr>
        <p:txBody>
          <a:bodyPr wrap="none" rtlCol="0">
            <a:spAutoFit/>
          </a:bodyPr>
          <a:lstStyle/>
          <a:p>
            <a:r>
              <a:rPr kumimoji="1" lang="ja-JP" altLang="en-US" sz="2800" dirty="0"/>
              <a:t>そんなところに、大統領が</a:t>
            </a:r>
            <a:endParaRPr kumimoji="1" lang="en-US" altLang="ja-JP" sz="2800" dirty="0"/>
          </a:p>
          <a:p>
            <a:r>
              <a:rPr kumimoji="1" lang="ja-JP" altLang="en-US" sz="2800" dirty="0"/>
              <a:t>「</a:t>
            </a:r>
            <a:r>
              <a:rPr kumimoji="1" lang="en-US" altLang="ja-JP" sz="2800" dirty="0"/>
              <a:t>2</a:t>
            </a:r>
            <a:r>
              <a:rPr kumimoji="1" lang="ja-JP" altLang="en-US" sz="2800" dirty="0"/>
              <a:t>財（輸入している）に、関税を</a:t>
            </a:r>
            <a:endParaRPr kumimoji="1" lang="en-US" altLang="ja-JP" sz="2800" dirty="0"/>
          </a:p>
          <a:p>
            <a:r>
              <a:rPr kumimoji="1" lang="ja-JP" altLang="en-US" sz="2800" dirty="0"/>
              <a:t>掛ける」と宣言し、即、実行に</a:t>
            </a:r>
            <a:endParaRPr kumimoji="1" lang="en-US" altLang="ja-JP" sz="2800" dirty="0"/>
          </a:p>
          <a:p>
            <a:r>
              <a:rPr kumimoji="1" lang="ja-JP" altLang="en-US" sz="2800" dirty="0"/>
              <a:t>移したとする。</a:t>
            </a:r>
          </a:p>
        </p:txBody>
      </p:sp>
      <p:sp>
        <p:nvSpPr>
          <p:cNvPr id="22" name="テキスト ボックス 21">
            <a:extLst>
              <a:ext uri="{FF2B5EF4-FFF2-40B4-BE49-F238E27FC236}">
                <a16:creationId xmlns:a16="http://schemas.microsoft.com/office/drawing/2014/main" id="{5A5C02DA-029C-43FE-AE54-15951D913051}"/>
              </a:ext>
            </a:extLst>
          </p:cNvPr>
          <p:cNvSpPr txBox="1"/>
          <p:nvPr/>
        </p:nvSpPr>
        <p:spPr>
          <a:xfrm>
            <a:off x="4591680" y="5042118"/>
            <a:ext cx="7149627" cy="1815882"/>
          </a:xfrm>
          <a:prstGeom prst="rect">
            <a:avLst/>
          </a:prstGeom>
          <a:noFill/>
        </p:spPr>
        <p:txBody>
          <a:bodyPr wrap="square" rtlCol="0">
            <a:spAutoFit/>
          </a:bodyPr>
          <a:lstStyle/>
          <a:p>
            <a:r>
              <a:rPr kumimoji="1" lang="ja-JP" altLang="en-US" sz="2800" dirty="0"/>
              <a:t>すると、国民（</a:t>
            </a:r>
            <a:r>
              <a:rPr kumimoji="1" lang="en-US" altLang="ja-JP" sz="2800" dirty="0"/>
              <a:t>A</a:t>
            </a:r>
            <a:r>
              <a:rPr kumimoji="1" lang="ja-JP" altLang="en-US" sz="2800" dirty="0"/>
              <a:t>国の国民）にとって</a:t>
            </a:r>
            <a:endParaRPr kumimoji="1" lang="en-US" altLang="ja-JP" sz="2800" dirty="0"/>
          </a:p>
          <a:p>
            <a:r>
              <a:rPr kumimoji="1" lang="ja-JP" altLang="en-US" sz="2800" dirty="0"/>
              <a:t>は、</a:t>
            </a:r>
            <a:r>
              <a:rPr kumimoji="1" lang="en-US" altLang="ja-JP" sz="2800" dirty="0"/>
              <a:t>2</a:t>
            </a:r>
            <a:r>
              <a:rPr kumimoji="1" lang="ja-JP" altLang="en-US" sz="2800" dirty="0"/>
              <a:t>財（輸入材）は値段が高くなり、</a:t>
            </a:r>
            <a:endParaRPr kumimoji="1" lang="en-US" altLang="ja-JP" sz="2800" dirty="0"/>
          </a:p>
          <a:p>
            <a:r>
              <a:rPr kumimoji="1" lang="en-US" altLang="ja-JP" sz="2800" dirty="0"/>
              <a:t>1</a:t>
            </a:r>
            <a:r>
              <a:rPr kumimoji="1" lang="ja-JP" altLang="en-US" sz="2800" dirty="0"/>
              <a:t>財（輸出産業の財）は相対的に</a:t>
            </a:r>
            <a:endParaRPr kumimoji="1" lang="en-US" altLang="ja-JP" sz="2800" dirty="0"/>
          </a:p>
          <a:p>
            <a:r>
              <a:rPr kumimoji="1" lang="ja-JP" altLang="en-US" sz="2800" dirty="0"/>
              <a:t>安くなる。</a:t>
            </a:r>
          </a:p>
        </p:txBody>
      </p:sp>
      <p:sp>
        <p:nvSpPr>
          <p:cNvPr id="23" name="テキスト ボックス 22">
            <a:extLst>
              <a:ext uri="{FF2B5EF4-FFF2-40B4-BE49-F238E27FC236}">
                <a16:creationId xmlns:a16="http://schemas.microsoft.com/office/drawing/2014/main" id="{CD48F234-CE1C-405A-984D-BB36B9B2FEE3}"/>
              </a:ext>
            </a:extLst>
          </p:cNvPr>
          <p:cNvSpPr txBox="1"/>
          <p:nvPr/>
        </p:nvSpPr>
        <p:spPr>
          <a:xfrm>
            <a:off x="884451" y="5802927"/>
            <a:ext cx="7149627" cy="954107"/>
          </a:xfrm>
          <a:prstGeom prst="rect">
            <a:avLst/>
          </a:prstGeom>
          <a:noFill/>
        </p:spPr>
        <p:txBody>
          <a:bodyPr wrap="square" rtlCol="0">
            <a:spAutoFit/>
          </a:bodyPr>
          <a:lstStyle/>
          <a:p>
            <a:r>
              <a:rPr kumimoji="1" lang="ja-JP" altLang="en-US" sz="2800" dirty="0"/>
              <a:t>どんなことが</a:t>
            </a:r>
            <a:endParaRPr kumimoji="1" lang="en-US" altLang="ja-JP" sz="2800" dirty="0"/>
          </a:p>
          <a:p>
            <a:r>
              <a:rPr kumimoji="1" lang="ja-JP" altLang="en-US" sz="2800" dirty="0"/>
              <a:t>起きる？？？</a:t>
            </a:r>
          </a:p>
        </p:txBody>
      </p:sp>
      <p:cxnSp>
        <p:nvCxnSpPr>
          <p:cNvPr id="17" name="直線コネクタ 16">
            <a:extLst>
              <a:ext uri="{FF2B5EF4-FFF2-40B4-BE49-F238E27FC236}">
                <a16:creationId xmlns:a16="http://schemas.microsoft.com/office/drawing/2014/main" id="{D2373E1A-C437-4159-AC6A-67A8797E3490}"/>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18" name="吹き出し: 円形 17">
            <a:extLst>
              <a:ext uri="{FF2B5EF4-FFF2-40B4-BE49-F238E27FC236}">
                <a16:creationId xmlns:a16="http://schemas.microsoft.com/office/drawing/2014/main" id="{52C3DD47-73B6-4489-8668-30DA6B3AE062}"/>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
        <p:nvSpPr>
          <p:cNvPr id="19" name="吹き出し: 円形 18">
            <a:extLst>
              <a:ext uri="{FF2B5EF4-FFF2-40B4-BE49-F238E27FC236}">
                <a16:creationId xmlns:a16="http://schemas.microsoft.com/office/drawing/2014/main" id="{BD988DF8-F5DF-4419-9017-718A8A90D3EE}"/>
              </a:ext>
            </a:extLst>
          </p:cNvPr>
          <p:cNvSpPr/>
          <p:nvPr/>
        </p:nvSpPr>
        <p:spPr>
          <a:xfrm>
            <a:off x="8336779" y="453960"/>
            <a:ext cx="2596107" cy="1765141"/>
          </a:xfrm>
          <a:prstGeom prst="wedgeEllipseCallout">
            <a:avLst>
              <a:gd name="adj1" fmla="val -248976"/>
              <a:gd name="adj2" fmla="val 16088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関税がかかった後の</a:t>
            </a:r>
            <a:endParaRPr kumimoji="1" lang="en-US" altLang="ja-JP" dirty="0"/>
          </a:p>
          <a:p>
            <a:pPr algn="ctr"/>
            <a:r>
              <a:rPr kumimoji="1" lang="ja-JP" altLang="en-US" dirty="0"/>
              <a:t>国民にとての買える範囲の傾き</a:t>
            </a:r>
          </a:p>
        </p:txBody>
      </p:sp>
      <p:sp>
        <p:nvSpPr>
          <p:cNvPr id="20" name="吹き出し: 円形 19">
            <a:extLst>
              <a:ext uri="{FF2B5EF4-FFF2-40B4-BE49-F238E27FC236}">
                <a16:creationId xmlns:a16="http://schemas.microsoft.com/office/drawing/2014/main" id="{C98E7933-1255-4DAB-A7D5-E1F9C9C47801}"/>
              </a:ext>
            </a:extLst>
          </p:cNvPr>
          <p:cNvSpPr/>
          <p:nvPr/>
        </p:nvSpPr>
        <p:spPr>
          <a:xfrm>
            <a:off x="4875217" y="1875830"/>
            <a:ext cx="2219551" cy="1094263"/>
          </a:xfrm>
          <a:prstGeom prst="wedgeEllipseCallout">
            <a:avLst>
              <a:gd name="adj1" fmla="val -204696"/>
              <a:gd name="adj2" fmla="val 8191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ここを消費している</a:t>
            </a:r>
            <a:r>
              <a:rPr kumimoji="1" lang="en-US" altLang="ja-JP" dirty="0"/>
              <a:t>(^_^;</a:t>
            </a:r>
            <a:endParaRPr kumimoji="1" lang="ja-JP" altLang="en-US" dirty="0"/>
          </a:p>
        </p:txBody>
      </p:sp>
      <p:cxnSp>
        <p:nvCxnSpPr>
          <p:cNvPr id="24" name="直線コネクタ 23">
            <a:extLst>
              <a:ext uri="{FF2B5EF4-FFF2-40B4-BE49-F238E27FC236}">
                <a16:creationId xmlns:a16="http://schemas.microsoft.com/office/drawing/2014/main" id="{B4E7B803-EB12-4DB4-817C-20C886FE1230}"/>
              </a:ext>
            </a:extLst>
          </p:cNvPr>
          <p:cNvCxnSpPr>
            <a:cxnSpLocks/>
          </p:cNvCxnSpPr>
          <p:nvPr/>
        </p:nvCxnSpPr>
        <p:spPr>
          <a:xfrm>
            <a:off x="1949297" y="2243474"/>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5" name="直線コネクタ 24">
            <a:extLst>
              <a:ext uri="{FF2B5EF4-FFF2-40B4-BE49-F238E27FC236}">
                <a16:creationId xmlns:a16="http://schemas.microsoft.com/office/drawing/2014/main" id="{7FED76BD-7502-4512-AA51-E34D85AFA593}"/>
              </a:ext>
            </a:extLst>
          </p:cNvPr>
          <p:cNvCxnSpPr>
            <a:cxnSpLocks/>
          </p:cNvCxnSpPr>
          <p:nvPr/>
        </p:nvCxnSpPr>
        <p:spPr>
          <a:xfrm>
            <a:off x="1435590" y="2233200"/>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6" name="直線コネクタ 25">
            <a:extLst>
              <a:ext uri="{FF2B5EF4-FFF2-40B4-BE49-F238E27FC236}">
                <a16:creationId xmlns:a16="http://schemas.microsoft.com/office/drawing/2014/main" id="{3189D6AC-16C6-45D7-A9AE-0090EF36873F}"/>
              </a:ext>
            </a:extLst>
          </p:cNvPr>
          <p:cNvCxnSpPr>
            <a:cxnSpLocks/>
          </p:cNvCxnSpPr>
          <p:nvPr/>
        </p:nvCxnSpPr>
        <p:spPr>
          <a:xfrm flipH="1">
            <a:off x="233521" y="3842546"/>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27" name="直線コネクタ 26">
            <a:extLst>
              <a:ext uri="{FF2B5EF4-FFF2-40B4-BE49-F238E27FC236}">
                <a16:creationId xmlns:a16="http://schemas.microsoft.com/office/drawing/2014/main" id="{6223A4E9-B09E-424D-AEAB-8B03C54B4651}"/>
              </a:ext>
            </a:extLst>
          </p:cNvPr>
          <p:cNvCxnSpPr>
            <a:cxnSpLocks/>
          </p:cNvCxnSpPr>
          <p:nvPr/>
        </p:nvCxnSpPr>
        <p:spPr>
          <a:xfrm flipH="1">
            <a:off x="293455" y="3327124"/>
            <a:ext cx="326288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7777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5724644" cy="523220"/>
          </a:xfrm>
          <a:prstGeom prst="rect">
            <a:avLst/>
          </a:prstGeom>
          <a:noFill/>
        </p:spPr>
        <p:txBody>
          <a:bodyPr wrap="none" rtlCol="0">
            <a:spAutoFit/>
          </a:bodyPr>
          <a:lstStyle/>
          <a:p>
            <a:r>
              <a:rPr kumimoji="1" lang="ja-JP" altLang="en-US" sz="2800" dirty="0"/>
              <a:t>とりあえずいらんものを消す</a:t>
            </a:r>
            <a:r>
              <a:rPr kumimoji="1" lang="en-US" altLang="ja-JP" sz="2800" dirty="0"/>
              <a:t>(^_^;</a:t>
            </a:r>
            <a:endParaRPr kumimoji="1" lang="ja-JP" altLang="en-US" sz="2800" dirty="0"/>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1" name="吹き出し: 円形 30">
            <a:extLst>
              <a:ext uri="{FF2B5EF4-FFF2-40B4-BE49-F238E27FC236}">
                <a16:creationId xmlns:a16="http://schemas.microsoft.com/office/drawing/2014/main" id="{1FBC6DC5-4110-4D5D-91E9-99958FD905F8}"/>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28" name="円弧 27">
            <a:extLst>
              <a:ext uri="{FF2B5EF4-FFF2-40B4-BE49-F238E27FC236}">
                <a16:creationId xmlns:a16="http://schemas.microsoft.com/office/drawing/2014/main" id="{A1CA339B-2BCD-48FF-9F66-D614E0E7AF30}"/>
              </a:ext>
            </a:extLst>
          </p:cNvPr>
          <p:cNvSpPr/>
          <p:nvPr/>
        </p:nvSpPr>
        <p:spPr>
          <a:xfrm rot="21352695">
            <a:off x="-1946980" y="3233474"/>
            <a:ext cx="4487849" cy="4025292"/>
          </a:xfrm>
          <a:prstGeom prst="arc">
            <a:avLst>
              <a:gd name="adj1" fmla="val 16765959"/>
              <a:gd name="adj2" fmla="val 2140304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吹き出し: 円形 17">
            <a:extLst>
              <a:ext uri="{FF2B5EF4-FFF2-40B4-BE49-F238E27FC236}">
                <a16:creationId xmlns:a16="http://schemas.microsoft.com/office/drawing/2014/main" id="{52C3DD47-73B6-4489-8668-30DA6B3AE062}"/>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cxnSp>
        <p:nvCxnSpPr>
          <p:cNvPr id="24" name="直線コネクタ 23">
            <a:extLst>
              <a:ext uri="{FF2B5EF4-FFF2-40B4-BE49-F238E27FC236}">
                <a16:creationId xmlns:a16="http://schemas.microsoft.com/office/drawing/2014/main" id="{B4E7B803-EB12-4DB4-817C-20C886FE1230}"/>
              </a:ext>
            </a:extLst>
          </p:cNvPr>
          <p:cNvCxnSpPr>
            <a:cxnSpLocks/>
          </p:cNvCxnSpPr>
          <p:nvPr/>
        </p:nvCxnSpPr>
        <p:spPr>
          <a:xfrm>
            <a:off x="1949297" y="2243474"/>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5" name="直線コネクタ 24">
            <a:extLst>
              <a:ext uri="{FF2B5EF4-FFF2-40B4-BE49-F238E27FC236}">
                <a16:creationId xmlns:a16="http://schemas.microsoft.com/office/drawing/2014/main" id="{7FED76BD-7502-4512-AA51-E34D85AFA593}"/>
              </a:ext>
            </a:extLst>
          </p:cNvPr>
          <p:cNvCxnSpPr>
            <a:cxnSpLocks/>
          </p:cNvCxnSpPr>
          <p:nvPr/>
        </p:nvCxnSpPr>
        <p:spPr>
          <a:xfrm>
            <a:off x="1435590" y="2233200"/>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6" name="直線コネクタ 25">
            <a:extLst>
              <a:ext uri="{FF2B5EF4-FFF2-40B4-BE49-F238E27FC236}">
                <a16:creationId xmlns:a16="http://schemas.microsoft.com/office/drawing/2014/main" id="{3189D6AC-16C6-45D7-A9AE-0090EF36873F}"/>
              </a:ext>
            </a:extLst>
          </p:cNvPr>
          <p:cNvCxnSpPr>
            <a:cxnSpLocks/>
          </p:cNvCxnSpPr>
          <p:nvPr/>
        </p:nvCxnSpPr>
        <p:spPr>
          <a:xfrm flipH="1">
            <a:off x="233521" y="3842546"/>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27" name="直線コネクタ 26">
            <a:extLst>
              <a:ext uri="{FF2B5EF4-FFF2-40B4-BE49-F238E27FC236}">
                <a16:creationId xmlns:a16="http://schemas.microsoft.com/office/drawing/2014/main" id="{6223A4E9-B09E-424D-AEAB-8B03C54B4651}"/>
              </a:ext>
            </a:extLst>
          </p:cNvPr>
          <p:cNvCxnSpPr>
            <a:cxnSpLocks/>
          </p:cNvCxnSpPr>
          <p:nvPr/>
        </p:nvCxnSpPr>
        <p:spPr>
          <a:xfrm flipH="1">
            <a:off x="293455" y="3327124"/>
            <a:ext cx="326288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38372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5570756" cy="523220"/>
          </a:xfrm>
          <a:prstGeom prst="rect">
            <a:avLst/>
          </a:prstGeom>
          <a:noFill/>
        </p:spPr>
        <p:txBody>
          <a:bodyPr wrap="none" rtlCol="0">
            <a:spAutoFit/>
          </a:bodyPr>
          <a:lstStyle/>
          <a:p>
            <a:r>
              <a:rPr kumimoji="1" lang="ja-JP" altLang="en-US" sz="2800" dirty="0"/>
              <a:t>とりあえず生産可能性曲線を消す</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1" name="吹き出し: 円形 30">
            <a:extLst>
              <a:ext uri="{FF2B5EF4-FFF2-40B4-BE49-F238E27FC236}">
                <a16:creationId xmlns:a16="http://schemas.microsoft.com/office/drawing/2014/main" id="{1FBC6DC5-4110-4D5D-91E9-99958FD905F8}"/>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8" name="吹き出し: 円形 17">
            <a:extLst>
              <a:ext uri="{FF2B5EF4-FFF2-40B4-BE49-F238E27FC236}">
                <a16:creationId xmlns:a16="http://schemas.microsoft.com/office/drawing/2014/main" id="{EA88AEB6-4B8D-4CDA-BFCD-D04BA7536BCE}"/>
              </a:ext>
            </a:extLst>
          </p:cNvPr>
          <p:cNvSpPr/>
          <p:nvPr/>
        </p:nvSpPr>
        <p:spPr>
          <a:xfrm>
            <a:off x="4875217" y="1875830"/>
            <a:ext cx="2219551" cy="1094263"/>
          </a:xfrm>
          <a:prstGeom prst="wedgeEllipseCallout">
            <a:avLst>
              <a:gd name="adj1" fmla="val -204696"/>
              <a:gd name="adj2" fmla="val 8191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ここを消費している</a:t>
            </a:r>
            <a:r>
              <a:rPr kumimoji="1" lang="en-US" altLang="ja-JP" dirty="0"/>
              <a:t>(^_^;</a:t>
            </a:r>
            <a:endParaRPr kumimoji="1" lang="ja-JP" altLang="en-US" dirty="0"/>
          </a:p>
        </p:txBody>
      </p:sp>
      <p:sp>
        <p:nvSpPr>
          <p:cNvPr id="19" name="吹き出し: 円形 18">
            <a:extLst>
              <a:ext uri="{FF2B5EF4-FFF2-40B4-BE49-F238E27FC236}">
                <a16:creationId xmlns:a16="http://schemas.microsoft.com/office/drawing/2014/main" id="{A2C63C9E-D904-4309-935B-9102EBCDACE8}"/>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Tree>
    <p:extLst>
      <p:ext uri="{BB962C8B-B14F-4D97-AF65-F5344CB8AC3E}">
        <p14:creationId xmlns:p14="http://schemas.microsoft.com/office/powerpoint/2010/main" val="569925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0806163" cy="523220"/>
          </a:xfrm>
          <a:prstGeom prst="rect">
            <a:avLst/>
          </a:prstGeom>
          <a:noFill/>
        </p:spPr>
        <p:txBody>
          <a:bodyPr wrap="none" rtlCol="0">
            <a:spAutoFit/>
          </a:bodyPr>
          <a:lstStyle/>
          <a:p>
            <a:r>
              <a:rPr kumimoji="1" lang="en-US" altLang="ja-JP" sz="2800" dirty="0"/>
              <a:t>2</a:t>
            </a:r>
            <a:r>
              <a:rPr kumimoji="1" lang="ja-JP" altLang="en-US" sz="2800" dirty="0"/>
              <a:t>財（輸入していた財）に関税が掛けられ値上がりしてしまった</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CD48F234-CE1C-405A-984D-BB36B9B2FEE3}"/>
              </a:ext>
            </a:extLst>
          </p:cNvPr>
          <p:cNvSpPr txBox="1"/>
          <p:nvPr/>
        </p:nvSpPr>
        <p:spPr>
          <a:xfrm>
            <a:off x="884451" y="5802927"/>
            <a:ext cx="7149627" cy="954107"/>
          </a:xfrm>
          <a:prstGeom prst="rect">
            <a:avLst/>
          </a:prstGeom>
          <a:noFill/>
        </p:spPr>
        <p:txBody>
          <a:bodyPr wrap="square" rtlCol="0">
            <a:spAutoFit/>
          </a:bodyPr>
          <a:lstStyle/>
          <a:p>
            <a:r>
              <a:rPr kumimoji="1" lang="en-US" altLang="ja-JP" sz="2800" dirty="0"/>
              <a:t>1</a:t>
            </a:r>
            <a:r>
              <a:rPr kumimoji="1" lang="ja-JP" altLang="en-US" sz="2800" dirty="0"/>
              <a:t>財は、その国の中では相対的に安い財（たくさん買える財）となり、</a:t>
            </a:r>
            <a:r>
              <a:rPr kumimoji="1" lang="en-US" altLang="ja-JP" sz="2800" dirty="0"/>
              <a:t>2</a:t>
            </a:r>
            <a:r>
              <a:rPr kumimoji="1" lang="ja-JP" altLang="en-US" sz="2800" dirty="0"/>
              <a:t>財は逆に。。。</a:t>
            </a:r>
          </a:p>
        </p:txBody>
      </p:sp>
      <p:sp>
        <p:nvSpPr>
          <p:cNvPr id="18" name="吹き出し: 円形 17">
            <a:extLst>
              <a:ext uri="{FF2B5EF4-FFF2-40B4-BE49-F238E27FC236}">
                <a16:creationId xmlns:a16="http://schemas.microsoft.com/office/drawing/2014/main" id="{EA88AEB6-4B8D-4CDA-BFCD-D04BA7536BCE}"/>
              </a:ext>
            </a:extLst>
          </p:cNvPr>
          <p:cNvSpPr/>
          <p:nvPr/>
        </p:nvSpPr>
        <p:spPr>
          <a:xfrm>
            <a:off x="4875217" y="1875830"/>
            <a:ext cx="2219551" cy="1094263"/>
          </a:xfrm>
          <a:prstGeom prst="wedgeEllipseCallout">
            <a:avLst>
              <a:gd name="adj1" fmla="val -204696"/>
              <a:gd name="adj2" fmla="val 8191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ここを消費している</a:t>
            </a:r>
            <a:r>
              <a:rPr kumimoji="1" lang="en-US" altLang="ja-JP" dirty="0"/>
              <a:t>(^_^;</a:t>
            </a:r>
            <a:endParaRPr kumimoji="1" lang="ja-JP" altLang="en-US" dirty="0"/>
          </a:p>
        </p:txBody>
      </p:sp>
      <p:sp>
        <p:nvSpPr>
          <p:cNvPr id="19" name="吹き出し: 円形 18">
            <a:extLst>
              <a:ext uri="{FF2B5EF4-FFF2-40B4-BE49-F238E27FC236}">
                <a16:creationId xmlns:a16="http://schemas.microsoft.com/office/drawing/2014/main" id="{A2C63C9E-D904-4309-935B-9102EBCDACE8}"/>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C6E54A52-151F-424E-AD5D-526BF703B16B}"/>
              </a:ext>
            </a:extLst>
          </p:cNvPr>
          <p:cNvSpPr/>
          <p:nvPr/>
        </p:nvSpPr>
        <p:spPr>
          <a:xfrm>
            <a:off x="8336779" y="453960"/>
            <a:ext cx="2596107" cy="1765141"/>
          </a:xfrm>
          <a:prstGeom prst="wedgeEllipseCallout">
            <a:avLst>
              <a:gd name="adj1" fmla="val -248976"/>
              <a:gd name="adj2" fmla="val 16088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関税がかかった後の</a:t>
            </a:r>
            <a:endParaRPr kumimoji="1" lang="en-US" altLang="ja-JP" dirty="0"/>
          </a:p>
          <a:p>
            <a:pPr algn="ctr"/>
            <a:r>
              <a:rPr kumimoji="1" lang="ja-JP" altLang="en-US" dirty="0"/>
              <a:t>国民にとての買える範囲の傾き</a:t>
            </a:r>
          </a:p>
        </p:txBody>
      </p:sp>
    </p:spTree>
    <p:extLst>
      <p:ext uri="{BB962C8B-B14F-4D97-AF65-F5344CB8AC3E}">
        <p14:creationId xmlns:p14="http://schemas.microsoft.com/office/powerpoint/2010/main" val="380523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0956846" cy="1384995"/>
          </a:xfrm>
          <a:prstGeom prst="rect">
            <a:avLst/>
          </a:prstGeom>
          <a:noFill/>
        </p:spPr>
        <p:txBody>
          <a:bodyPr wrap="none" rtlCol="0">
            <a:spAutoFit/>
          </a:bodyPr>
          <a:lstStyle/>
          <a:p>
            <a:r>
              <a:rPr kumimoji="1" lang="ja-JP" altLang="en-US" sz="2800" dirty="0"/>
              <a:t>すると、消費者は「自分が（自国の市場で）直面する価格」に</a:t>
            </a:r>
            <a:endParaRPr kumimoji="1" lang="en-US" altLang="ja-JP" sz="2800" dirty="0"/>
          </a:p>
          <a:p>
            <a:r>
              <a:rPr kumimoji="1" lang="ja-JP" altLang="en-US" sz="2800" dirty="0"/>
              <a:t>（無邪気に）反応する。。。（所得拡張経路上のどこかを選ぼうと</a:t>
            </a:r>
            <a:endParaRPr kumimoji="1" lang="en-US" altLang="ja-JP" sz="2800" dirty="0"/>
          </a:p>
          <a:p>
            <a:r>
              <a:rPr kumimoji="1" lang="ja-JP" altLang="en-US" sz="2800" dirty="0"/>
              <a:t>し始める</a:t>
            </a:r>
            <a:r>
              <a:rPr kumimoji="1" lang="en-US" altLang="ja-JP" sz="2800" dirty="0"/>
              <a:t>(^_^;</a:t>
            </a:r>
            <a:r>
              <a:rPr kumimoji="1" lang="ja-JP" altLang="en-US" sz="2800" dirty="0"/>
              <a:t>）</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19" name="吹き出し: 円形 18">
            <a:extLst>
              <a:ext uri="{FF2B5EF4-FFF2-40B4-BE49-F238E27FC236}">
                <a16:creationId xmlns:a16="http://schemas.microsoft.com/office/drawing/2014/main" id="{A2C63C9E-D904-4309-935B-9102EBCDACE8}"/>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吹き出し: 円形 16">
            <a:extLst>
              <a:ext uri="{FF2B5EF4-FFF2-40B4-BE49-F238E27FC236}">
                <a16:creationId xmlns:a16="http://schemas.microsoft.com/office/drawing/2014/main" id="{EC613C35-F76A-40AA-8145-F4F84924EEC5}"/>
              </a:ext>
            </a:extLst>
          </p:cNvPr>
          <p:cNvSpPr/>
          <p:nvPr/>
        </p:nvSpPr>
        <p:spPr>
          <a:xfrm>
            <a:off x="3727488" y="1513645"/>
            <a:ext cx="4545356"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おら、関税の元手はココらへん（この所得拡張経上のどこか）がいいゾ。。。</a:t>
            </a:r>
          </a:p>
        </p:txBody>
      </p:sp>
      <p:sp>
        <p:nvSpPr>
          <p:cNvPr id="24" name="テキスト ボックス 23">
            <a:extLst>
              <a:ext uri="{FF2B5EF4-FFF2-40B4-BE49-F238E27FC236}">
                <a16:creationId xmlns:a16="http://schemas.microsoft.com/office/drawing/2014/main" id="{D852AB42-590B-442C-A590-1E5A0AB63573}"/>
              </a:ext>
            </a:extLst>
          </p:cNvPr>
          <p:cNvSpPr txBox="1"/>
          <p:nvPr/>
        </p:nvSpPr>
        <p:spPr>
          <a:xfrm>
            <a:off x="884451" y="5802927"/>
            <a:ext cx="7149627" cy="954107"/>
          </a:xfrm>
          <a:prstGeom prst="rect">
            <a:avLst/>
          </a:prstGeom>
          <a:noFill/>
        </p:spPr>
        <p:txBody>
          <a:bodyPr wrap="square" rtlCol="0">
            <a:spAutoFit/>
          </a:bodyPr>
          <a:lstStyle/>
          <a:p>
            <a:r>
              <a:rPr kumimoji="1" lang="en-US" altLang="ja-JP" sz="2800" dirty="0"/>
              <a:t>1</a:t>
            </a:r>
            <a:r>
              <a:rPr kumimoji="1" lang="ja-JP" altLang="en-US" sz="2800" dirty="0"/>
              <a:t>財は、その国の中では相対的に安い財（たくさん買える財）となり、</a:t>
            </a:r>
            <a:r>
              <a:rPr kumimoji="1" lang="en-US" altLang="ja-JP" sz="2800" dirty="0"/>
              <a:t>2</a:t>
            </a:r>
            <a:r>
              <a:rPr kumimoji="1" lang="ja-JP" altLang="en-US" sz="2800" dirty="0"/>
              <a:t>財は逆に。。。</a:t>
            </a:r>
          </a:p>
        </p:txBody>
      </p:sp>
      <p:sp>
        <p:nvSpPr>
          <p:cNvPr id="25" name="吹き出し: 円形 24">
            <a:extLst>
              <a:ext uri="{FF2B5EF4-FFF2-40B4-BE49-F238E27FC236}">
                <a16:creationId xmlns:a16="http://schemas.microsoft.com/office/drawing/2014/main" id="{25228299-6813-4A27-ADC0-44E247899E56}"/>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Tree>
    <p:extLst>
      <p:ext uri="{BB962C8B-B14F-4D97-AF65-F5344CB8AC3E}">
        <p14:creationId xmlns:p14="http://schemas.microsoft.com/office/powerpoint/2010/main" val="3898104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P spid="2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吹き出し: 円形 17">
            <a:extLst>
              <a:ext uri="{FF2B5EF4-FFF2-40B4-BE49-F238E27FC236}">
                <a16:creationId xmlns:a16="http://schemas.microsoft.com/office/drawing/2014/main" id="{98550527-CC92-49AF-9F01-89F55422B00B}"/>
              </a:ext>
            </a:extLst>
          </p:cNvPr>
          <p:cNvSpPr/>
          <p:nvPr/>
        </p:nvSpPr>
        <p:spPr>
          <a:xfrm>
            <a:off x="3727488" y="1513645"/>
            <a:ext cx="4545356"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おら、関税の元手はココらへん（この所得拡張経上のどこか）がいいゾ。。。</a:t>
            </a:r>
          </a:p>
        </p:txBody>
      </p:sp>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1674991" cy="954107"/>
          </a:xfrm>
          <a:prstGeom prst="rect">
            <a:avLst/>
          </a:prstGeom>
          <a:noFill/>
        </p:spPr>
        <p:txBody>
          <a:bodyPr wrap="none" rtlCol="0">
            <a:spAutoFit/>
          </a:bodyPr>
          <a:lstStyle/>
          <a:p>
            <a:r>
              <a:rPr kumimoji="1" lang="ja-JP" altLang="en-US" sz="2800" dirty="0"/>
              <a:t>所得拡張経路上の点で、かつ、国際貿易しているが故に「買える範囲」</a:t>
            </a:r>
            <a:endParaRPr kumimoji="1" lang="en-US" altLang="ja-JP" sz="2800" dirty="0"/>
          </a:p>
          <a:p>
            <a:r>
              <a:rPr kumimoji="1" lang="ja-JP" altLang="en-US" sz="2800" dirty="0"/>
              <a:t>の中の点・・・それが、消費者が買おうとする点</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CD48F234-CE1C-405A-984D-BB36B9B2FEE3}"/>
              </a:ext>
            </a:extLst>
          </p:cNvPr>
          <p:cNvSpPr txBox="1"/>
          <p:nvPr/>
        </p:nvSpPr>
        <p:spPr>
          <a:xfrm>
            <a:off x="884451" y="5802927"/>
            <a:ext cx="10386061" cy="954107"/>
          </a:xfrm>
          <a:prstGeom prst="rect">
            <a:avLst/>
          </a:prstGeom>
          <a:noFill/>
        </p:spPr>
        <p:txBody>
          <a:bodyPr wrap="square" rtlCol="0">
            <a:spAutoFit/>
          </a:bodyPr>
          <a:lstStyle/>
          <a:p>
            <a:r>
              <a:rPr kumimoji="1" lang="ja-JP" altLang="en-US" sz="2800" dirty="0"/>
              <a:t>消費者が買おうとするのは「所得拡張経路上の点」で、</a:t>
            </a:r>
            <a:endParaRPr kumimoji="1" lang="en-US" altLang="ja-JP" sz="2800" dirty="0"/>
          </a:p>
          <a:p>
            <a:r>
              <a:rPr kumimoji="1" lang="ja-JP" altLang="en-US" sz="2800" dirty="0"/>
              <a:t>かつ、「とにもかくにも買うことの出来る点」</a:t>
            </a:r>
          </a:p>
        </p:txBody>
      </p:sp>
      <p:sp>
        <p:nvSpPr>
          <p:cNvPr id="19" name="吹き出し: 円形 18">
            <a:extLst>
              <a:ext uri="{FF2B5EF4-FFF2-40B4-BE49-F238E27FC236}">
                <a16:creationId xmlns:a16="http://schemas.microsoft.com/office/drawing/2014/main" id="{A2C63C9E-D904-4309-935B-9102EBCDACE8}"/>
              </a:ext>
            </a:extLst>
          </p:cNvPr>
          <p:cNvSpPr/>
          <p:nvPr/>
        </p:nvSpPr>
        <p:spPr>
          <a:xfrm>
            <a:off x="3525024" y="3672914"/>
            <a:ext cx="2219551" cy="1094263"/>
          </a:xfrm>
          <a:prstGeom prst="wedgeEllipseCallout">
            <a:avLst>
              <a:gd name="adj1" fmla="val -117990"/>
              <a:gd name="adj2" fmla="val -3274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ここを作っていて</a:t>
            </a:r>
          </a:p>
        </p:txBody>
      </p: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吹き出し: 円形 15">
            <a:extLst>
              <a:ext uri="{FF2B5EF4-FFF2-40B4-BE49-F238E27FC236}">
                <a16:creationId xmlns:a16="http://schemas.microsoft.com/office/drawing/2014/main" id="{7B852903-8DA6-4212-A31F-1583030F0F4C}"/>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cxnSp>
        <p:nvCxnSpPr>
          <p:cNvPr id="20" name="直線コネクタ 19">
            <a:extLst>
              <a:ext uri="{FF2B5EF4-FFF2-40B4-BE49-F238E27FC236}">
                <a16:creationId xmlns:a16="http://schemas.microsoft.com/office/drawing/2014/main" id="{65B8F159-63A4-4ABB-A78F-50E5478CA442}"/>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4" name="円弧 23">
            <a:extLst>
              <a:ext uri="{FF2B5EF4-FFF2-40B4-BE49-F238E27FC236}">
                <a16:creationId xmlns:a16="http://schemas.microsoft.com/office/drawing/2014/main" id="{2D854602-22A5-41A2-92A6-E924750BAD5D}"/>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7547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2698175" cy="523220"/>
          </a:xfrm>
          <a:prstGeom prst="rect">
            <a:avLst/>
          </a:prstGeom>
          <a:noFill/>
        </p:spPr>
        <p:txBody>
          <a:bodyPr wrap="none" rtlCol="0">
            <a:spAutoFit/>
          </a:bodyPr>
          <a:lstStyle/>
          <a:p>
            <a:r>
              <a:rPr kumimoji="1" lang="ja-JP" altLang="en-US" sz="2800" dirty="0"/>
              <a:t>つまり、ここ。</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6" name="吹き出し: 円形 15">
            <a:extLst>
              <a:ext uri="{FF2B5EF4-FFF2-40B4-BE49-F238E27FC236}">
                <a16:creationId xmlns:a16="http://schemas.microsoft.com/office/drawing/2014/main" id="{503A91DD-D9B1-474D-803D-5589E688B7EF}"/>
              </a:ext>
            </a:extLst>
          </p:cNvPr>
          <p:cNvSpPr/>
          <p:nvPr/>
        </p:nvSpPr>
        <p:spPr>
          <a:xfrm>
            <a:off x="3497375" y="1706958"/>
            <a:ext cx="4154190"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だったら、ここがいいゾ。。。</a:t>
            </a:r>
          </a:p>
        </p:txBody>
      </p:sp>
      <p:cxnSp>
        <p:nvCxnSpPr>
          <p:cNvPr id="17" name="直線コネクタ 16">
            <a:extLst>
              <a:ext uri="{FF2B5EF4-FFF2-40B4-BE49-F238E27FC236}">
                <a16:creationId xmlns:a16="http://schemas.microsoft.com/office/drawing/2014/main" id="{265E3EAE-A039-4798-BBCE-CEFFA3224BAE}"/>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19" name="円弧 18">
            <a:extLst>
              <a:ext uri="{FF2B5EF4-FFF2-40B4-BE49-F238E27FC236}">
                <a16:creationId xmlns:a16="http://schemas.microsoft.com/office/drawing/2014/main" id="{179CD447-B135-461B-B250-6139DA566FB7}"/>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894905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980029" cy="523220"/>
          </a:xfrm>
          <a:prstGeom prst="rect">
            <a:avLst/>
          </a:prstGeom>
          <a:noFill/>
        </p:spPr>
        <p:txBody>
          <a:bodyPr wrap="none" rtlCol="0">
            <a:spAutoFit/>
          </a:bodyPr>
          <a:lstStyle/>
          <a:p>
            <a:r>
              <a:rPr kumimoji="1" lang="ja-JP" altLang="en-US" sz="2800" dirty="0"/>
              <a:t>ビフォアー</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Tree>
    <p:extLst>
      <p:ext uri="{BB962C8B-B14F-4D97-AF65-F5344CB8AC3E}">
        <p14:creationId xmlns:p14="http://schemas.microsoft.com/office/powerpoint/2010/main" val="171768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吹き出し: 円形 17">
            <a:extLst>
              <a:ext uri="{FF2B5EF4-FFF2-40B4-BE49-F238E27FC236}">
                <a16:creationId xmlns:a16="http://schemas.microsoft.com/office/drawing/2014/main" id="{98550527-CC92-49AF-9F01-89F55422B00B}"/>
              </a:ext>
            </a:extLst>
          </p:cNvPr>
          <p:cNvSpPr/>
          <p:nvPr/>
        </p:nvSpPr>
        <p:spPr>
          <a:xfrm>
            <a:off x="3727488" y="1513645"/>
            <a:ext cx="4545356" cy="1094263"/>
          </a:xfrm>
          <a:prstGeom prst="wedgeEllipseCallout">
            <a:avLst>
              <a:gd name="adj1" fmla="val -95782"/>
              <a:gd name="adj2" fmla="val 1325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アフター関税</a:t>
            </a:r>
          </a:p>
        </p:txBody>
      </p:sp>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620957" cy="523220"/>
          </a:xfrm>
          <a:prstGeom prst="rect">
            <a:avLst/>
          </a:prstGeom>
          <a:noFill/>
        </p:spPr>
        <p:txBody>
          <a:bodyPr wrap="none" rtlCol="0">
            <a:spAutoFit/>
          </a:bodyPr>
          <a:lstStyle/>
          <a:p>
            <a:r>
              <a:rPr kumimoji="1" lang="ja-JP" altLang="en-US" sz="2800" dirty="0"/>
              <a:t>アフター</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9" name="円弧 18">
            <a:extLst>
              <a:ext uri="{FF2B5EF4-FFF2-40B4-BE49-F238E27FC236}">
                <a16:creationId xmlns:a16="http://schemas.microsoft.com/office/drawing/2014/main" id="{6632B732-8760-4F27-BB1A-93D67B13F252}"/>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A23F98EB-C816-4227-A13E-FC5EA0828576}"/>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9799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吹き出し: 円形 17">
            <a:extLst>
              <a:ext uri="{FF2B5EF4-FFF2-40B4-BE49-F238E27FC236}">
                <a16:creationId xmlns:a16="http://schemas.microsoft.com/office/drawing/2014/main" id="{98550527-CC92-49AF-9F01-89F55422B00B}"/>
              </a:ext>
            </a:extLst>
          </p:cNvPr>
          <p:cNvSpPr/>
          <p:nvPr/>
        </p:nvSpPr>
        <p:spPr>
          <a:xfrm>
            <a:off x="3727488" y="1513645"/>
            <a:ext cx="4545356" cy="1094263"/>
          </a:xfrm>
          <a:prstGeom prst="wedgeEllipseCallout">
            <a:avLst>
              <a:gd name="adj1" fmla="val -95782"/>
              <a:gd name="adj2" fmla="val 1325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アフター関税</a:t>
            </a:r>
          </a:p>
        </p:txBody>
      </p:sp>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9" name="矢印: 右 8">
            <a:extLst>
              <a:ext uri="{FF2B5EF4-FFF2-40B4-BE49-F238E27FC236}">
                <a16:creationId xmlns:a16="http://schemas.microsoft.com/office/drawing/2014/main" id="{1BE09148-EFE9-47C8-BB77-783C60C2FBFE}"/>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620957" cy="523220"/>
          </a:xfrm>
          <a:prstGeom prst="rect">
            <a:avLst/>
          </a:prstGeom>
          <a:noFill/>
        </p:spPr>
        <p:txBody>
          <a:bodyPr wrap="none" rtlCol="0">
            <a:spAutoFit/>
          </a:bodyPr>
          <a:lstStyle/>
          <a:p>
            <a:r>
              <a:rPr kumimoji="1" lang="ja-JP" altLang="en-US" sz="2800" dirty="0"/>
              <a:t>アフター</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9" name="円弧 18">
            <a:extLst>
              <a:ext uri="{FF2B5EF4-FFF2-40B4-BE49-F238E27FC236}">
                <a16:creationId xmlns:a16="http://schemas.microsoft.com/office/drawing/2014/main" id="{6632B732-8760-4F27-BB1A-93D67B13F252}"/>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A23F98EB-C816-4227-A13E-FC5EA0828576}"/>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90127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35B7C-1873-4444-A631-2385F17D0305}"/>
              </a:ext>
            </a:extLst>
          </p:cNvPr>
          <p:cNvSpPr txBox="1"/>
          <p:nvPr/>
        </p:nvSpPr>
        <p:spPr>
          <a:xfrm>
            <a:off x="842481" y="1017142"/>
            <a:ext cx="10185802" cy="1815882"/>
          </a:xfrm>
          <a:prstGeom prst="rect">
            <a:avLst/>
          </a:prstGeom>
          <a:noFill/>
        </p:spPr>
        <p:txBody>
          <a:bodyPr wrap="none" rtlCol="0">
            <a:spAutoFit/>
          </a:bodyPr>
          <a:lstStyle/>
          <a:p>
            <a:r>
              <a:rPr kumimoji="1" lang="ja-JP" altLang="en-US" sz="2800" dirty="0"/>
              <a:t>来週（</a:t>
            </a:r>
            <a:r>
              <a:rPr kumimoji="1" lang="en-US" altLang="ja-JP" sz="2800" dirty="0"/>
              <a:t>8/6</a:t>
            </a:r>
            <a:r>
              <a:rPr kumimoji="1" lang="ja-JP" altLang="en-US" sz="2800" dirty="0"/>
              <a:t>）で、この、</a:t>
            </a:r>
            <a:r>
              <a:rPr kumimoji="1" lang="en-US" altLang="ja-JP" sz="2800" dirty="0"/>
              <a:t>2020</a:t>
            </a:r>
            <a:r>
              <a:rPr kumimoji="1" lang="ja-JP" altLang="en-US" sz="2800" dirty="0"/>
              <a:t>年というコロナ禍の時代における</a:t>
            </a:r>
            <a:endParaRPr kumimoji="1" lang="en-US" altLang="ja-JP" sz="2800" dirty="0"/>
          </a:p>
          <a:p>
            <a:r>
              <a:rPr kumimoji="1" lang="ja-JP" altLang="en-US" sz="2800" dirty="0"/>
              <a:t>「国際貿易論」</a:t>
            </a:r>
            <a:endParaRPr kumimoji="1" lang="en-US" altLang="ja-JP" sz="2800" dirty="0"/>
          </a:p>
          <a:p>
            <a:r>
              <a:rPr kumimoji="1" lang="ja-JP" altLang="en-US" sz="2800" dirty="0"/>
              <a:t>の</a:t>
            </a:r>
            <a:endParaRPr kumimoji="1" lang="en-US" altLang="ja-JP" sz="2800" dirty="0"/>
          </a:p>
          <a:p>
            <a:r>
              <a:rPr kumimoji="1" lang="ja-JP" altLang="en-US" sz="2800" dirty="0"/>
              <a:t>（産大初のオンラインによる）授業は、最終回です。</a:t>
            </a:r>
          </a:p>
        </p:txBody>
      </p:sp>
      <p:sp>
        <p:nvSpPr>
          <p:cNvPr id="3" name="テキスト ボックス 2">
            <a:extLst>
              <a:ext uri="{FF2B5EF4-FFF2-40B4-BE49-F238E27FC236}">
                <a16:creationId xmlns:a16="http://schemas.microsoft.com/office/drawing/2014/main" id="{EBAEB4C7-95A6-4A9A-85C6-7807C54AA18C}"/>
              </a:ext>
            </a:extLst>
          </p:cNvPr>
          <p:cNvSpPr txBox="1"/>
          <p:nvPr/>
        </p:nvSpPr>
        <p:spPr>
          <a:xfrm>
            <a:off x="892141" y="3686710"/>
            <a:ext cx="11147603" cy="954107"/>
          </a:xfrm>
          <a:prstGeom prst="rect">
            <a:avLst/>
          </a:prstGeom>
          <a:noFill/>
        </p:spPr>
        <p:txBody>
          <a:bodyPr wrap="none" rtlCol="0">
            <a:spAutoFit/>
          </a:bodyPr>
          <a:lstStyle/>
          <a:p>
            <a:r>
              <a:rPr kumimoji="1" lang="ja-JP" altLang="en-US" sz="2800" dirty="0"/>
              <a:t>なので、来週（</a:t>
            </a:r>
            <a:r>
              <a:rPr kumimoji="1" lang="en-US" altLang="ja-JP" sz="2800" dirty="0"/>
              <a:t>8/6</a:t>
            </a:r>
            <a:r>
              <a:rPr kumimoji="1" lang="ja-JP" altLang="en-US" sz="2800" dirty="0"/>
              <a:t>）、この授業の、期末試験に替わる期末レポート</a:t>
            </a:r>
            <a:endParaRPr kumimoji="1" lang="en-US" altLang="ja-JP" sz="2800" dirty="0"/>
          </a:p>
          <a:p>
            <a:r>
              <a:rPr kumimoji="1" lang="ja-JP" altLang="en-US" sz="2800" dirty="0"/>
              <a:t>の課題を発表します。</a:t>
            </a:r>
          </a:p>
        </p:txBody>
      </p:sp>
    </p:spTree>
    <p:extLst>
      <p:ext uri="{BB962C8B-B14F-4D97-AF65-F5344CB8AC3E}">
        <p14:creationId xmlns:p14="http://schemas.microsoft.com/office/powerpoint/2010/main" val="1126909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吹き出し: 円形 17">
            <a:extLst>
              <a:ext uri="{FF2B5EF4-FFF2-40B4-BE49-F238E27FC236}">
                <a16:creationId xmlns:a16="http://schemas.microsoft.com/office/drawing/2014/main" id="{98550527-CC92-49AF-9F01-89F55422B00B}"/>
              </a:ext>
            </a:extLst>
          </p:cNvPr>
          <p:cNvSpPr/>
          <p:nvPr/>
        </p:nvSpPr>
        <p:spPr>
          <a:xfrm>
            <a:off x="3727488" y="1513645"/>
            <a:ext cx="4545356"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おら、関税の元手はココらへん（この所得拡張経上のどこか）がいいゾ。。。</a:t>
            </a:r>
          </a:p>
        </p:txBody>
      </p:sp>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1620957" cy="523220"/>
          </a:xfrm>
          <a:prstGeom prst="rect">
            <a:avLst/>
          </a:prstGeom>
          <a:noFill/>
        </p:spPr>
        <p:txBody>
          <a:bodyPr wrap="none" rtlCol="0">
            <a:spAutoFit/>
          </a:bodyPr>
          <a:lstStyle/>
          <a:p>
            <a:r>
              <a:rPr kumimoji="1" lang="ja-JP" altLang="en-US" sz="2800" dirty="0"/>
              <a:t>アフター</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E6680E65-B266-46B1-86C9-1DD50BD36F3D}"/>
              </a:ext>
            </a:extLst>
          </p:cNvPr>
          <p:cNvCxnSpPr>
            <a:cxnSpLocks/>
          </p:cNvCxnSpPr>
          <p:nvPr/>
        </p:nvCxnSpPr>
        <p:spPr>
          <a:xfrm>
            <a:off x="670735" y="321427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1" name="円弧 20">
            <a:extLst>
              <a:ext uri="{FF2B5EF4-FFF2-40B4-BE49-F238E27FC236}">
                <a16:creationId xmlns:a16="http://schemas.microsoft.com/office/drawing/2014/main" id="{4854DE8E-735C-4ED5-9D81-995EB8A2BAB8}"/>
              </a:ext>
            </a:extLst>
          </p:cNvPr>
          <p:cNvSpPr/>
          <p:nvPr/>
        </p:nvSpPr>
        <p:spPr>
          <a:xfrm rot="10800000">
            <a:off x="1033553" y="1983340"/>
            <a:ext cx="2341481" cy="1714923"/>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6" name="吹き出し: 円形 15">
            <a:extLst>
              <a:ext uri="{FF2B5EF4-FFF2-40B4-BE49-F238E27FC236}">
                <a16:creationId xmlns:a16="http://schemas.microsoft.com/office/drawing/2014/main" id="{503A91DD-D9B1-474D-803D-5589E688B7EF}"/>
              </a:ext>
            </a:extLst>
          </p:cNvPr>
          <p:cNvSpPr/>
          <p:nvPr/>
        </p:nvSpPr>
        <p:spPr>
          <a:xfrm>
            <a:off x="3497375" y="1706958"/>
            <a:ext cx="4154190"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前の方が幸せだったゾ。。。</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9" name="円弧 18">
            <a:extLst>
              <a:ext uri="{FF2B5EF4-FFF2-40B4-BE49-F238E27FC236}">
                <a16:creationId xmlns:a16="http://schemas.microsoft.com/office/drawing/2014/main" id="{6632B732-8760-4F27-BB1A-93D67B13F252}"/>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A23F98EB-C816-4227-A13E-FC5EA0828576}"/>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4" name="矢印: 右 23">
            <a:extLst>
              <a:ext uri="{FF2B5EF4-FFF2-40B4-BE49-F238E27FC236}">
                <a16:creationId xmlns:a16="http://schemas.microsoft.com/office/drawing/2014/main" id="{D7E506F9-16E0-4DFD-9FF3-F4D545C59408}"/>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68644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7366119" cy="523220"/>
          </a:xfrm>
          <a:prstGeom prst="rect">
            <a:avLst/>
          </a:prstGeom>
          <a:noFill/>
        </p:spPr>
        <p:txBody>
          <a:bodyPr wrap="none" rtlCol="0">
            <a:spAutoFit/>
          </a:bodyPr>
          <a:lstStyle/>
          <a:p>
            <a:r>
              <a:rPr kumimoji="1" lang="ja-JP" altLang="en-US" sz="2800" dirty="0"/>
              <a:t>ビフォアー（関税を掛ける前の輸出と輸入）</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6" name="吹き出し: 円形 15">
            <a:extLst>
              <a:ext uri="{FF2B5EF4-FFF2-40B4-BE49-F238E27FC236}">
                <a16:creationId xmlns:a16="http://schemas.microsoft.com/office/drawing/2014/main" id="{503A91DD-D9B1-474D-803D-5589E688B7EF}"/>
              </a:ext>
            </a:extLst>
          </p:cNvPr>
          <p:cNvSpPr/>
          <p:nvPr/>
        </p:nvSpPr>
        <p:spPr>
          <a:xfrm>
            <a:off x="3497375" y="1706958"/>
            <a:ext cx="4154190"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前の方が幸せだったゾ。。。</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9" name="円弧 18">
            <a:extLst>
              <a:ext uri="{FF2B5EF4-FFF2-40B4-BE49-F238E27FC236}">
                <a16:creationId xmlns:a16="http://schemas.microsoft.com/office/drawing/2014/main" id="{6632B732-8760-4F27-BB1A-93D67B13F252}"/>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A23F98EB-C816-4227-A13E-FC5EA0828576}"/>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4" name="矢印: 右 23">
            <a:extLst>
              <a:ext uri="{FF2B5EF4-FFF2-40B4-BE49-F238E27FC236}">
                <a16:creationId xmlns:a16="http://schemas.microsoft.com/office/drawing/2014/main" id="{2D3F2477-1D88-402E-94B4-AF69877F2F74}"/>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8" name="直線コネクタ 17">
            <a:extLst>
              <a:ext uri="{FF2B5EF4-FFF2-40B4-BE49-F238E27FC236}">
                <a16:creationId xmlns:a16="http://schemas.microsoft.com/office/drawing/2014/main" id="{3E61C308-ED0E-4D57-B45F-27DC94BB33A6}"/>
              </a:ext>
            </a:extLst>
          </p:cNvPr>
          <p:cNvCxnSpPr>
            <a:cxnSpLocks/>
          </p:cNvCxnSpPr>
          <p:nvPr/>
        </p:nvCxnSpPr>
        <p:spPr>
          <a:xfrm>
            <a:off x="1949297" y="2243474"/>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1" name="直線コネクタ 20">
            <a:extLst>
              <a:ext uri="{FF2B5EF4-FFF2-40B4-BE49-F238E27FC236}">
                <a16:creationId xmlns:a16="http://schemas.microsoft.com/office/drawing/2014/main" id="{3052CD22-203A-48E7-8317-C2B1BB6CE51A}"/>
              </a:ext>
            </a:extLst>
          </p:cNvPr>
          <p:cNvCxnSpPr>
            <a:cxnSpLocks/>
          </p:cNvCxnSpPr>
          <p:nvPr/>
        </p:nvCxnSpPr>
        <p:spPr>
          <a:xfrm>
            <a:off x="1435590" y="2233200"/>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5" name="直線コネクタ 24">
            <a:extLst>
              <a:ext uri="{FF2B5EF4-FFF2-40B4-BE49-F238E27FC236}">
                <a16:creationId xmlns:a16="http://schemas.microsoft.com/office/drawing/2014/main" id="{52AC967A-475F-4DF0-BB39-68016274CF35}"/>
              </a:ext>
            </a:extLst>
          </p:cNvPr>
          <p:cNvCxnSpPr>
            <a:cxnSpLocks/>
          </p:cNvCxnSpPr>
          <p:nvPr/>
        </p:nvCxnSpPr>
        <p:spPr>
          <a:xfrm flipH="1">
            <a:off x="233521" y="3842546"/>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26" name="直線コネクタ 25">
            <a:extLst>
              <a:ext uri="{FF2B5EF4-FFF2-40B4-BE49-F238E27FC236}">
                <a16:creationId xmlns:a16="http://schemas.microsoft.com/office/drawing/2014/main" id="{A3D92DD4-82F3-4B15-BE10-50602E98A214}"/>
              </a:ext>
            </a:extLst>
          </p:cNvPr>
          <p:cNvCxnSpPr>
            <a:cxnSpLocks/>
          </p:cNvCxnSpPr>
          <p:nvPr/>
        </p:nvCxnSpPr>
        <p:spPr>
          <a:xfrm flipH="1">
            <a:off x="293455" y="3327124"/>
            <a:ext cx="326288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68992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a:extLst>
              <a:ext uri="{FF2B5EF4-FFF2-40B4-BE49-F238E27FC236}">
                <a16:creationId xmlns:a16="http://schemas.microsoft.com/office/drawing/2014/main" id="{55F458B7-58FE-46D0-ABD4-C5F8288262AE}"/>
              </a:ext>
            </a:extLst>
          </p:cNvPr>
          <p:cNvCxnSpPr>
            <a:cxnSpLocks/>
          </p:cNvCxnSpPr>
          <p:nvPr/>
        </p:nvCxnSpPr>
        <p:spPr>
          <a:xfrm flipH="1">
            <a:off x="450986" y="4974418"/>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32" name="直線コネクタ 31">
            <a:extLst>
              <a:ext uri="{FF2B5EF4-FFF2-40B4-BE49-F238E27FC236}">
                <a16:creationId xmlns:a16="http://schemas.microsoft.com/office/drawing/2014/main" id="{670F63F1-905B-4BDB-9107-CFD1D8B064DE}"/>
              </a:ext>
            </a:extLst>
          </p:cNvPr>
          <p:cNvCxnSpPr>
            <a:cxnSpLocks/>
          </p:cNvCxnSpPr>
          <p:nvPr/>
        </p:nvCxnSpPr>
        <p:spPr>
          <a:xfrm>
            <a:off x="450985" y="2224636"/>
            <a:ext cx="0" cy="2749782"/>
          </a:xfrm>
          <a:prstGeom prst="line">
            <a:avLst/>
          </a:prstGeom>
        </p:spPr>
        <p:style>
          <a:lnRef idx="3">
            <a:schemeClr val="dk1"/>
          </a:lnRef>
          <a:fillRef idx="0">
            <a:schemeClr val="dk1"/>
          </a:fillRef>
          <a:effectRef idx="2">
            <a:schemeClr val="dk1"/>
          </a:effectRef>
          <a:fontRef idx="minor">
            <a:schemeClr val="tx1"/>
          </a:fontRef>
        </p:style>
      </p:cxnSp>
      <p:sp>
        <p:nvSpPr>
          <p:cNvPr id="4" name="テキスト ボックス 3">
            <a:extLst>
              <a:ext uri="{FF2B5EF4-FFF2-40B4-BE49-F238E27FC236}">
                <a16:creationId xmlns:a16="http://schemas.microsoft.com/office/drawing/2014/main" id="{91EEEF48-6109-41EB-8BC0-6BE66F53AD1E}"/>
              </a:ext>
            </a:extLst>
          </p:cNvPr>
          <p:cNvSpPr txBox="1"/>
          <p:nvPr/>
        </p:nvSpPr>
        <p:spPr>
          <a:xfrm>
            <a:off x="3379177" y="5240282"/>
            <a:ext cx="646331" cy="369332"/>
          </a:xfrm>
          <a:prstGeom prst="rect">
            <a:avLst/>
          </a:prstGeom>
          <a:noFill/>
        </p:spPr>
        <p:txBody>
          <a:bodyPr wrap="none" rtlCol="0">
            <a:spAutoFit/>
          </a:bodyPr>
          <a:lstStyle/>
          <a:p>
            <a:r>
              <a:rPr kumimoji="1" lang="ja-JP" altLang="en-US" dirty="0"/>
              <a:t>１財</a:t>
            </a:r>
          </a:p>
        </p:txBody>
      </p:sp>
      <p:sp>
        <p:nvSpPr>
          <p:cNvPr id="5" name="テキスト ボックス 4">
            <a:extLst>
              <a:ext uri="{FF2B5EF4-FFF2-40B4-BE49-F238E27FC236}">
                <a16:creationId xmlns:a16="http://schemas.microsoft.com/office/drawing/2014/main" id="{631F888E-A434-405E-AEA0-ECADA27BB11F}"/>
              </a:ext>
            </a:extLst>
          </p:cNvPr>
          <p:cNvSpPr txBox="1"/>
          <p:nvPr/>
        </p:nvSpPr>
        <p:spPr>
          <a:xfrm>
            <a:off x="34768" y="1855304"/>
            <a:ext cx="646331" cy="369332"/>
          </a:xfrm>
          <a:prstGeom prst="rect">
            <a:avLst/>
          </a:prstGeom>
          <a:noFill/>
        </p:spPr>
        <p:txBody>
          <a:bodyPr wrap="none" rtlCol="0">
            <a:spAutoFit/>
          </a:bodyPr>
          <a:lstStyle/>
          <a:p>
            <a:r>
              <a:rPr kumimoji="1" lang="ja-JP" altLang="en-US" dirty="0"/>
              <a:t>２財</a:t>
            </a:r>
          </a:p>
        </p:txBody>
      </p:sp>
      <p:cxnSp>
        <p:nvCxnSpPr>
          <p:cNvPr id="7" name="直線コネクタ 6">
            <a:extLst>
              <a:ext uri="{FF2B5EF4-FFF2-40B4-BE49-F238E27FC236}">
                <a16:creationId xmlns:a16="http://schemas.microsoft.com/office/drawing/2014/main" id="{9FDCBDED-8A19-42BA-B000-CF14568FDB4B}"/>
              </a:ext>
            </a:extLst>
          </p:cNvPr>
          <p:cNvCxnSpPr/>
          <p:nvPr/>
        </p:nvCxnSpPr>
        <p:spPr>
          <a:xfrm>
            <a:off x="450985" y="2385391"/>
            <a:ext cx="2697528" cy="2589027"/>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5632A852-CBAE-4754-900A-316E3742CD48}"/>
              </a:ext>
            </a:extLst>
          </p:cNvPr>
          <p:cNvSpPr txBox="1"/>
          <p:nvPr/>
        </p:nvSpPr>
        <p:spPr>
          <a:xfrm>
            <a:off x="414237" y="354103"/>
            <a:ext cx="7007046" cy="523220"/>
          </a:xfrm>
          <a:prstGeom prst="rect">
            <a:avLst/>
          </a:prstGeom>
          <a:noFill/>
        </p:spPr>
        <p:txBody>
          <a:bodyPr wrap="none" rtlCol="0">
            <a:spAutoFit/>
          </a:bodyPr>
          <a:lstStyle/>
          <a:p>
            <a:r>
              <a:rPr kumimoji="1" lang="ja-JP" altLang="en-US" sz="2800" dirty="0"/>
              <a:t>アフター（関税を掛けた後の輸出と輸入）</a:t>
            </a:r>
          </a:p>
        </p:txBody>
      </p:sp>
      <p:sp>
        <p:nvSpPr>
          <p:cNvPr id="29" name="円弧 28">
            <a:extLst>
              <a:ext uri="{FF2B5EF4-FFF2-40B4-BE49-F238E27FC236}">
                <a16:creationId xmlns:a16="http://schemas.microsoft.com/office/drawing/2014/main" id="{1C0AEF5A-C9BD-4050-A185-3B4507DC920F}"/>
              </a:ext>
            </a:extLst>
          </p:cNvPr>
          <p:cNvSpPr/>
          <p:nvPr/>
        </p:nvSpPr>
        <p:spPr>
          <a:xfrm rot="10800000">
            <a:off x="1176922" y="1900570"/>
            <a:ext cx="1579425" cy="1631816"/>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3" name="フリーフォーム: 図形 2">
            <a:extLst>
              <a:ext uri="{FF2B5EF4-FFF2-40B4-BE49-F238E27FC236}">
                <a16:creationId xmlns:a16="http://schemas.microsoft.com/office/drawing/2014/main" id="{9319E421-2078-4CA4-8CDF-7DA896BEF14F}"/>
              </a:ext>
            </a:extLst>
          </p:cNvPr>
          <p:cNvSpPr/>
          <p:nvPr/>
        </p:nvSpPr>
        <p:spPr>
          <a:xfrm>
            <a:off x="1253447" y="2393879"/>
            <a:ext cx="904126" cy="1736332"/>
          </a:xfrm>
          <a:custGeom>
            <a:avLst/>
            <a:gdLst>
              <a:gd name="connsiteX0" fmla="*/ 0 w 904126"/>
              <a:gd name="connsiteY0" fmla="*/ 1736332 h 1736332"/>
              <a:gd name="connsiteX1" fmla="*/ 41097 w 904126"/>
              <a:gd name="connsiteY1" fmla="*/ 1684961 h 1736332"/>
              <a:gd name="connsiteX2" fmla="*/ 82193 w 904126"/>
              <a:gd name="connsiteY2" fmla="*/ 1623317 h 1736332"/>
              <a:gd name="connsiteX3" fmla="*/ 143838 w 904126"/>
              <a:gd name="connsiteY3" fmla="*/ 1541123 h 1736332"/>
              <a:gd name="connsiteX4" fmla="*/ 174661 w 904126"/>
              <a:gd name="connsiteY4" fmla="*/ 1479478 h 1736332"/>
              <a:gd name="connsiteX5" fmla="*/ 246580 w 904126"/>
              <a:gd name="connsiteY5" fmla="*/ 1397285 h 1736332"/>
              <a:gd name="connsiteX6" fmla="*/ 287677 w 904126"/>
              <a:gd name="connsiteY6" fmla="*/ 1304818 h 1736332"/>
              <a:gd name="connsiteX7" fmla="*/ 318499 w 904126"/>
              <a:gd name="connsiteY7" fmla="*/ 1243173 h 1736332"/>
              <a:gd name="connsiteX8" fmla="*/ 359596 w 904126"/>
              <a:gd name="connsiteY8" fmla="*/ 1202076 h 1736332"/>
              <a:gd name="connsiteX9" fmla="*/ 380144 w 904126"/>
              <a:gd name="connsiteY9" fmla="*/ 1160979 h 1736332"/>
              <a:gd name="connsiteX10" fmla="*/ 410966 w 904126"/>
              <a:gd name="connsiteY10" fmla="*/ 1140431 h 1736332"/>
              <a:gd name="connsiteX11" fmla="*/ 431515 w 904126"/>
              <a:gd name="connsiteY11" fmla="*/ 1109609 h 1736332"/>
              <a:gd name="connsiteX12" fmla="*/ 441789 w 904126"/>
              <a:gd name="connsiteY12" fmla="*/ 1078786 h 1736332"/>
              <a:gd name="connsiteX13" fmla="*/ 472611 w 904126"/>
              <a:gd name="connsiteY13" fmla="*/ 1017141 h 1736332"/>
              <a:gd name="connsiteX14" fmla="*/ 482886 w 904126"/>
              <a:gd name="connsiteY14" fmla="*/ 965770 h 1736332"/>
              <a:gd name="connsiteX15" fmla="*/ 493160 w 904126"/>
              <a:gd name="connsiteY15" fmla="*/ 924674 h 1736332"/>
              <a:gd name="connsiteX16" fmla="*/ 503434 w 904126"/>
              <a:gd name="connsiteY16" fmla="*/ 873303 h 1736332"/>
              <a:gd name="connsiteX17" fmla="*/ 544531 w 904126"/>
              <a:gd name="connsiteY17" fmla="*/ 801384 h 1736332"/>
              <a:gd name="connsiteX18" fmla="*/ 585627 w 904126"/>
              <a:gd name="connsiteY18" fmla="*/ 708917 h 1736332"/>
              <a:gd name="connsiteX19" fmla="*/ 606175 w 904126"/>
              <a:gd name="connsiteY19" fmla="*/ 647272 h 1736332"/>
              <a:gd name="connsiteX20" fmla="*/ 616450 w 904126"/>
              <a:gd name="connsiteY20" fmla="*/ 616449 h 1736332"/>
              <a:gd name="connsiteX21" fmla="*/ 636998 w 904126"/>
              <a:gd name="connsiteY21" fmla="*/ 585627 h 1736332"/>
              <a:gd name="connsiteX22" fmla="*/ 667820 w 904126"/>
              <a:gd name="connsiteY22" fmla="*/ 493159 h 1736332"/>
              <a:gd name="connsiteX23" fmla="*/ 678095 w 904126"/>
              <a:gd name="connsiteY23" fmla="*/ 462337 h 1736332"/>
              <a:gd name="connsiteX24" fmla="*/ 729465 w 904126"/>
              <a:gd name="connsiteY24" fmla="*/ 400692 h 1736332"/>
              <a:gd name="connsiteX25" fmla="*/ 739740 w 904126"/>
              <a:gd name="connsiteY25" fmla="*/ 369869 h 1736332"/>
              <a:gd name="connsiteX26" fmla="*/ 770562 w 904126"/>
              <a:gd name="connsiteY26" fmla="*/ 328773 h 1736332"/>
              <a:gd name="connsiteX27" fmla="*/ 791110 w 904126"/>
              <a:gd name="connsiteY27" fmla="*/ 297950 h 1736332"/>
              <a:gd name="connsiteX28" fmla="*/ 811659 w 904126"/>
              <a:gd name="connsiteY28" fmla="*/ 226031 h 1736332"/>
              <a:gd name="connsiteX29" fmla="*/ 832207 w 904126"/>
              <a:gd name="connsiteY29" fmla="*/ 195209 h 1736332"/>
              <a:gd name="connsiteX30" fmla="*/ 873304 w 904126"/>
              <a:gd name="connsiteY30" fmla="*/ 92467 h 1736332"/>
              <a:gd name="connsiteX31" fmla="*/ 893852 w 904126"/>
              <a:gd name="connsiteY31" fmla="*/ 20548 h 1736332"/>
              <a:gd name="connsiteX32" fmla="*/ 904126 w 904126"/>
              <a:gd name="connsiteY32" fmla="*/ 0 h 173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4126" h="1736332">
                <a:moveTo>
                  <a:pt x="0" y="1736332"/>
                </a:moveTo>
                <a:cubicBezTo>
                  <a:pt x="13699" y="1719208"/>
                  <a:pt x="28199" y="1702696"/>
                  <a:pt x="41097" y="1684961"/>
                </a:cubicBezTo>
                <a:cubicBezTo>
                  <a:pt x="55622" y="1664989"/>
                  <a:pt x="64731" y="1640779"/>
                  <a:pt x="82193" y="1623317"/>
                </a:cubicBezTo>
                <a:cubicBezTo>
                  <a:pt x="106535" y="1598975"/>
                  <a:pt x="132218" y="1575978"/>
                  <a:pt x="143838" y="1541123"/>
                </a:cubicBezTo>
                <a:cubicBezTo>
                  <a:pt x="153538" y="1512026"/>
                  <a:pt x="153214" y="1503989"/>
                  <a:pt x="174661" y="1479478"/>
                </a:cubicBezTo>
                <a:cubicBezTo>
                  <a:pt x="197378" y="1453516"/>
                  <a:pt x="231663" y="1430849"/>
                  <a:pt x="246580" y="1397285"/>
                </a:cubicBezTo>
                <a:cubicBezTo>
                  <a:pt x="295481" y="1287254"/>
                  <a:pt x="241175" y="1374568"/>
                  <a:pt x="287677" y="1304818"/>
                </a:cubicBezTo>
                <a:cubicBezTo>
                  <a:pt x="297621" y="1274985"/>
                  <a:pt x="296772" y="1268522"/>
                  <a:pt x="318499" y="1243173"/>
                </a:cubicBezTo>
                <a:cubicBezTo>
                  <a:pt x="331107" y="1228464"/>
                  <a:pt x="359596" y="1202076"/>
                  <a:pt x="359596" y="1202076"/>
                </a:cubicBezTo>
                <a:cubicBezTo>
                  <a:pt x="366445" y="1188377"/>
                  <a:pt x="370339" y="1172745"/>
                  <a:pt x="380144" y="1160979"/>
                </a:cubicBezTo>
                <a:cubicBezTo>
                  <a:pt x="388049" y="1151493"/>
                  <a:pt x="402235" y="1149162"/>
                  <a:pt x="410966" y="1140431"/>
                </a:cubicBezTo>
                <a:cubicBezTo>
                  <a:pt x="419697" y="1131700"/>
                  <a:pt x="424665" y="1119883"/>
                  <a:pt x="431515" y="1109609"/>
                </a:cubicBezTo>
                <a:cubicBezTo>
                  <a:pt x="434940" y="1099335"/>
                  <a:pt x="436946" y="1088473"/>
                  <a:pt x="441789" y="1078786"/>
                </a:cubicBezTo>
                <a:cubicBezTo>
                  <a:pt x="466902" y="1028558"/>
                  <a:pt x="459697" y="1068795"/>
                  <a:pt x="472611" y="1017141"/>
                </a:cubicBezTo>
                <a:cubicBezTo>
                  <a:pt x="476846" y="1000200"/>
                  <a:pt x="479098" y="982817"/>
                  <a:pt x="482886" y="965770"/>
                </a:cubicBezTo>
                <a:cubicBezTo>
                  <a:pt x="485949" y="951986"/>
                  <a:pt x="490097" y="938458"/>
                  <a:pt x="493160" y="924674"/>
                </a:cubicBezTo>
                <a:cubicBezTo>
                  <a:pt x="496948" y="907627"/>
                  <a:pt x="497912" y="889870"/>
                  <a:pt x="503434" y="873303"/>
                </a:cubicBezTo>
                <a:cubicBezTo>
                  <a:pt x="512125" y="847228"/>
                  <a:pt x="529497" y="823934"/>
                  <a:pt x="544531" y="801384"/>
                </a:cubicBezTo>
                <a:cubicBezTo>
                  <a:pt x="568984" y="728025"/>
                  <a:pt x="553064" y="757761"/>
                  <a:pt x="585627" y="708917"/>
                </a:cubicBezTo>
                <a:lnTo>
                  <a:pt x="606175" y="647272"/>
                </a:lnTo>
                <a:cubicBezTo>
                  <a:pt x="609600" y="636998"/>
                  <a:pt x="610443" y="625460"/>
                  <a:pt x="616450" y="616449"/>
                </a:cubicBezTo>
                <a:lnTo>
                  <a:pt x="636998" y="585627"/>
                </a:lnTo>
                <a:lnTo>
                  <a:pt x="667820" y="493159"/>
                </a:lnTo>
                <a:cubicBezTo>
                  <a:pt x="671245" y="482885"/>
                  <a:pt x="672088" y="471348"/>
                  <a:pt x="678095" y="462337"/>
                </a:cubicBezTo>
                <a:cubicBezTo>
                  <a:pt x="706702" y="419424"/>
                  <a:pt x="689912" y="440245"/>
                  <a:pt x="729465" y="400692"/>
                </a:cubicBezTo>
                <a:cubicBezTo>
                  <a:pt x="732890" y="390418"/>
                  <a:pt x="734367" y="379272"/>
                  <a:pt x="739740" y="369869"/>
                </a:cubicBezTo>
                <a:cubicBezTo>
                  <a:pt x="748236" y="355002"/>
                  <a:pt x="760609" y="342707"/>
                  <a:pt x="770562" y="328773"/>
                </a:cubicBezTo>
                <a:cubicBezTo>
                  <a:pt x="777739" y="318725"/>
                  <a:pt x="784261" y="308224"/>
                  <a:pt x="791110" y="297950"/>
                </a:cubicBezTo>
                <a:cubicBezTo>
                  <a:pt x="794403" y="284777"/>
                  <a:pt x="804287" y="240774"/>
                  <a:pt x="811659" y="226031"/>
                </a:cubicBezTo>
                <a:cubicBezTo>
                  <a:pt x="817181" y="214987"/>
                  <a:pt x="825358" y="205483"/>
                  <a:pt x="832207" y="195209"/>
                </a:cubicBezTo>
                <a:cubicBezTo>
                  <a:pt x="857598" y="119034"/>
                  <a:pt x="843068" y="152937"/>
                  <a:pt x="873304" y="92467"/>
                </a:cubicBezTo>
                <a:cubicBezTo>
                  <a:pt x="879799" y="66487"/>
                  <a:pt x="884025" y="45114"/>
                  <a:pt x="893852" y="20548"/>
                </a:cubicBezTo>
                <a:cubicBezTo>
                  <a:pt x="896696" y="13438"/>
                  <a:pt x="900701" y="6849"/>
                  <a:pt x="90412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68F3BD5D-3950-4A31-94F2-C19D9DAC7C5E}"/>
              </a:ext>
            </a:extLst>
          </p:cNvPr>
          <p:cNvSpPr/>
          <p:nvPr/>
        </p:nvSpPr>
        <p:spPr>
          <a:xfrm>
            <a:off x="4850477" y="2878818"/>
            <a:ext cx="2088176" cy="1338176"/>
          </a:xfrm>
          <a:prstGeom prst="wedgeEllipseCallout">
            <a:avLst>
              <a:gd name="adj1" fmla="val -144559"/>
              <a:gd name="adj2" fmla="val 8549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このライン上の点を、消費できる</a:t>
            </a:r>
          </a:p>
        </p:txBody>
      </p:sp>
      <p:sp>
        <p:nvSpPr>
          <p:cNvPr id="16" name="吹き出し: 円形 15">
            <a:extLst>
              <a:ext uri="{FF2B5EF4-FFF2-40B4-BE49-F238E27FC236}">
                <a16:creationId xmlns:a16="http://schemas.microsoft.com/office/drawing/2014/main" id="{503A91DD-D9B1-474D-803D-5589E688B7EF}"/>
              </a:ext>
            </a:extLst>
          </p:cNvPr>
          <p:cNvSpPr/>
          <p:nvPr/>
        </p:nvSpPr>
        <p:spPr>
          <a:xfrm>
            <a:off x="3497375" y="1706958"/>
            <a:ext cx="4154190" cy="1094263"/>
          </a:xfrm>
          <a:prstGeom prst="wedgeEllipseCallout">
            <a:avLst>
              <a:gd name="adj1" fmla="val -93296"/>
              <a:gd name="adj2" fmla="val 1156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前の方が幸せだったゾ。。。</a:t>
            </a:r>
          </a:p>
        </p:txBody>
      </p:sp>
      <p:sp>
        <p:nvSpPr>
          <p:cNvPr id="17" name="吹き出し: 円形 16">
            <a:extLst>
              <a:ext uri="{FF2B5EF4-FFF2-40B4-BE49-F238E27FC236}">
                <a16:creationId xmlns:a16="http://schemas.microsoft.com/office/drawing/2014/main" id="{FF458100-E706-4236-A1F9-89443BBD58FB}"/>
              </a:ext>
            </a:extLst>
          </p:cNvPr>
          <p:cNvSpPr/>
          <p:nvPr/>
        </p:nvSpPr>
        <p:spPr>
          <a:xfrm>
            <a:off x="1033553" y="1864046"/>
            <a:ext cx="2219551" cy="1094263"/>
          </a:xfrm>
          <a:prstGeom prst="wedgeEllipseCallout">
            <a:avLst>
              <a:gd name="adj1" fmla="val -30805"/>
              <a:gd name="adj2" fmla="val 7900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おら、ココがいいゾ。。。</a:t>
            </a:r>
          </a:p>
        </p:txBody>
      </p:sp>
      <p:sp>
        <p:nvSpPr>
          <p:cNvPr id="19" name="円弧 18">
            <a:extLst>
              <a:ext uri="{FF2B5EF4-FFF2-40B4-BE49-F238E27FC236}">
                <a16:creationId xmlns:a16="http://schemas.microsoft.com/office/drawing/2014/main" id="{6632B732-8760-4F27-BB1A-93D67B13F252}"/>
              </a:ext>
            </a:extLst>
          </p:cNvPr>
          <p:cNvSpPr/>
          <p:nvPr/>
        </p:nvSpPr>
        <p:spPr>
          <a:xfrm rot="11100533">
            <a:off x="1075612" y="1960232"/>
            <a:ext cx="2257363" cy="1681978"/>
          </a:xfrm>
          <a:prstGeom prst="arc">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A23F98EB-C816-4227-A13E-FC5EA0828576}"/>
              </a:ext>
            </a:extLst>
          </p:cNvPr>
          <p:cNvCxnSpPr>
            <a:cxnSpLocks/>
          </p:cNvCxnSpPr>
          <p:nvPr/>
        </p:nvCxnSpPr>
        <p:spPr>
          <a:xfrm>
            <a:off x="698850" y="3147864"/>
            <a:ext cx="2888955" cy="1167950"/>
          </a:xfrm>
          <a:prstGeom prst="line">
            <a:avLst/>
          </a:prstGeom>
        </p:spPr>
        <p:style>
          <a:lnRef idx="2">
            <a:schemeClr val="dk1"/>
          </a:lnRef>
          <a:fillRef idx="0">
            <a:schemeClr val="dk1"/>
          </a:fillRef>
          <a:effectRef idx="1">
            <a:schemeClr val="dk1"/>
          </a:effectRef>
          <a:fontRef idx="minor">
            <a:schemeClr val="tx1"/>
          </a:fontRef>
        </p:style>
      </p:cxnSp>
      <p:sp>
        <p:nvSpPr>
          <p:cNvPr id="24" name="矢印: 右 23">
            <a:extLst>
              <a:ext uri="{FF2B5EF4-FFF2-40B4-BE49-F238E27FC236}">
                <a16:creationId xmlns:a16="http://schemas.microsoft.com/office/drawing/2014/main" id="{2D3F2477-1D88-402E-94B4-AF69877F2F74}"/>
              </a:ext>
            </a:extLst>
          </p:cNvPr>
          <p:cNvSpPr/>
          <p:nvPr/>
        </p:nvSpPr>
        <p:spPr>
          <a:xfrm rot="19540381">
            <a:off x="1394757" y="3850451"/>
            <a:ext cx="56984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8" name="直線コネクタ 17">
            <a:extLst>
              <a:ext uri="{FF2B5EF4-FFF2-40B4-BE49-F238E27FC236}">
                <a16:creationId xmlns:a16="http://schemas.microsoft.com/office/drawing/2014/main" id="{3E61C308-ED0E-4D57-B45F-27DC94BB33A6}"/>
              </a:ext>
            </a:extLst>
          </p:cNvPr>
          <p:cNvCxnSpPr>
            <a:cxnSpLocks/>
          </p:cNvCxnSpPr>
          <p:nvPr/>
        </p:nvCxnSpPr>
        <p:spPr>
          <a:xfrm>
            <a:off x="1949297" y="2243474"/>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1" name="直線コネクタ 20">
            <a:extLst>
              <a:ext uri="{FF2B5EF4-FFF2-40B4-BE49-F238E27FC236}">
                <a16:creationId xmlns:a16="http://schemas.microsoft.com/office/drawing/2014/main" id="{3052CD22-203A-48E7-8317-C2B1BB6CE51A}"/>
              </a:ext>
            </a:extLst>
          </p:cNvPr>
          <p:cNvCxnSpPr>
            <a:cxnSpLocks/>
          </p:cNvCxnSpPr>
          <p:nvPr/>
        </p:nvCxnSpPr>
        <p:spPr>
          <a:xfrm>
            <a:off x="1661618" y="2233200"/>
            <a:ext cx="0" cy="2749782"/>
          </a:xfrm>
          <a:prstGeom prst="line">
            <a:avLst/>
          </a:prstGeom>
        </p:spPr>
        <p:style>
          <a:lnRef idx="3">
            <a:schemeClr val="dk1"/>
          </a:lnRef>
          <a:fillRef idx="0">
            <a:schemeClr val="dk1"/>
          </a:fillRef>
          <a:effectRef idx="2">
            <a:schemeClr val="dk1"/>
          </a:effectRef>
          <a:fontRef idx="minor">
            <a:schemeClr val="tx1"/>
          </a:fontRef>
        </p:style>
      </p:cxnSp>
      <p:cxnSp>
        <p:nvCxnSpPr>
          <p:cNvPr id="25" name="直線コネクタ 24">
            <a:extLst>
              <a:ext uri="{FF2B5EF4-FFF2-40B4-BE49-F238E27FC236}">
                <a16:creationId xmlns:a16="http://schemas.microsoft.com/office/drawing/2014/main" id="{52AC967A-475F-4DF0-BB39-68016274CF35}"/>
              </a:ext>
            </a:extLst>
          </p:cNvPr>
          <p:cNvCxnSpPr>
            <a:cxnSpLocks/>
          </p:cNvCxnSpPr>
          <p:nvPr/>
        </p:nvCxnSpPr>
        <p:spPr>
          <a:xfrm flipH="1">
            <a:off x="233521" y="3842546"/>
            <a:ext cx="3262885" cy="0"/>
          </a:xfrm>
          <a:prstGeom prst="line">
            <a:avLst/>
          </a:prstGeom>
        </p:spPr>
        <p:style>
          <a:lnRef idx="3">
            <a:schemeClr val="dk1"/>
          </a:lnRef>
          <a:fillRef idx="0">
            <a:schemeClr val="dk1"/>
          </a:fillRef>
          <a:effectRef idx="2">
            <a:schemeClr val="dk1"/>
          </a:effectRef>
          <a:fontRef idx="minor">
            <a:schemeClr val="tx1"/>
          </a:fontRef>
        </p:style>
      </p:cxnSp>
      <p:cxnSp>
        <p:nvCxnSpPr>
          <p:cNvPr id="26" name="直線コネクタ 25">
            <a:extLst>
              <a:ext uri="{FF2B5EF4-FFF2-40B4-BE49-F238E27FC236}">
                <a16:creationId xmlns:a16="http://schemas.microsoft.com/office/drawing/2014/main" id="{A3D92DD4-82F3-4B15-BE10-50602E98A214}"/>
              </a:ext>
            </a:extLst>
          </p:cNvPr>
          <p:cNvCxnSpPr>
            <a:cxnSpLocks/>
          </p:cNvCxnSpPr>
          <p:nvPr/>
        </p:nvCxnSpPr>
        <p:spPr>
          <a:xfrm flipH="1">
            <a:off x="293455" y="3532604"/>
            <a:ext cx="326288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01453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FE9996F-283C-4787-BB99-47A33F3DD39D}"/>
              </a:ext>
            </a:extLst>
          </p:cNvPr>
          <p:cNvSpPr txBox="1"/>
          <p:nvPr/>
        </p:nvSpPr>
        <p:spPr>
          <a:xfrm>
            <a:off x="1767155" y="1931542"/>
            <a:ext cx="2058577" cy="369332"/>
          </a:xfrm>
          <a:prstGeom prst="rect">
            <a:avLst/>
          </a:prstGeom>
          <a:noFill/>
        </p:spPr>
        <p:txBody>
          <a:bodyPr wrap="none" rtlCol="0">
            <a:spAutoFit/>
          </a:bodyPr>
          <a:lstStyle/>
          <a:p>
            <a:r>
              <a:rPr kumimoji="1" lang="en-US" altLang="ja-JP" dirty="0"/>
              <a:t>7/30</a:t>
            </a:r>
            <a:r>
              <a:rPr kumimoji="1" lang="ja-JP" altLang="en-US" dirty="0"/>
              <a:t>はここまで。</a:t>
            </a:r>
          </a:p>
        </p:txBody>
      </p:sp>
    </p:spTree>
    <p:extLst>
      <p:ext uri="{BB962C8B-B14F-4D97-AF65-F5344CB8AC3E}">
        <p14:creationId xmlns:p14="http://schemas.microsoft.com/office/powerpoint/2010/main" val="3614609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E446A3-412C-4B8A-9F32-38C8763196DE}"/>
              </a:ext>
            </a:extLst>
          </p:cNvPr>
          <p:cNvSpPr>
            <a:spLocks noGrp="1"/>
          </p:cNvSpPr>
          <p:nvPr>
            <p:ph type="title"/>
          </p:nvPr>
        </p:nvSpPr>
        <p:spPr/>
        <p:txBody>
          <a:bodyPr/>
          <a:lstStyle/>
          <a:p>
            <a:r>
              <a:rPr kumimoji="1" lang="ja-JP" altLang="en-US" dirty="0"/>
              <a:t>関税については初回授業で実は語っていた</a:t>
            </a:r>
            <a:r>
              <a:rPr kumimoji="1" lang="en-US" altLang="ja-JP" dirty="0"/>
              <a:t>(^_^;</a:t>
            </a:r>
            <a:endParaRPr kumimoji="1" lang="ja-JP" altLang="en-US" dirty="0"/>
          </a:p>
        </p:txBody>
      </p:sp>
    </p:spTree>
    <p:extLst>
      <p:ext uri="{BB962C8B-B14F-4D97-AF65-F5344CB8AC3E}">
        <p14:creationId xmlns:p14="http://schemas.microsoft.com/office/powerpoint/2010/main" val="64412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87F02E0-7104-4EE8-A0FA-95D84F3C90DC}"/>
              </a:ext>
            </a:extLst>
          </p:cNvPr>
          <p:cNvSpPr txBox="1"/>
          <p:nvPr/>
        </p:nvSpPr>
        <p:spPr>
          <a:xfrm>
            <a:off x="532279" y="892864"/>
            <a:ext cx="3300904" cy="369332"/>
          </a:xfrm>
          <a:prstGeom prst="rect">
            <a:avLst/>
          </a:prstGeom>
          <a:noFill/>
        </p:spPr>
        <p:txBody>
          <a:bodyPr wrap="none" rtlCol="0">
            <a:spAutoFit/>
          </a:bodyPr>
          <a:lstStyle/>
          <a:p>
            <a:r>
              <a:rPr kumimoji="1" lang="ja-JP" altLang="en-US" dirty="0"/>
              <a:t>（第１回：</a:t>
            </a:r>
            <a:r>
              <a:rPr kumimoji="1" lang="en-US" altLang="ja-JP" dirty="0"/>
              <a:t>2020</a:t>
            </a:r>
            <a:r>
              <a:rPr kumimoji="1" lang="ja-JP" altLang="en-US" dirty="0"/>
              <a:t>年５月</a:t>
            </a:r>
            <a:r>
              <a:rPr kumimoji="1" lang="en-US" altLang="ja-JP" dirty="0"/>
              <a:t>14</a:t>
            </a:r>
            <a:r>
              <a:rPr kumimoji="1" lang="ja-JP" altLang="en-US" dirty="0"/>
              <a:t>日）</a:t>
            </a:r>
          </a:p>
        </p:txBody>
      </p:sp>
      <p:sp>
        <p:nvSpPr>
          <p:cNvPr id="3" name="テキスト ボックス 2">
            <a:extLst>
              <a:ext uri="{FF2B5EF4-FFF2-40B4-BE49-F238E27FC236}">
                <a16:creationId xmlns:a16="http://schemas.microsoft.com/office/drawing/2014/main" id="{1F2564F5-6918-4427-B429-C1C24355D1D9}"/>
              </a:ext>
            </a:extLst>
          </p:cNvPr>
          <p:cNvSpPr txBox="1"/>
          <p:nvPr/>
        </p:nvSpPr>
        <p:spPr>
          <a:xfrm>
            <a:off x="420220" y="337296"/>
            <a:ext cx="3954929" cy="369332"/>
          </a:xfrm>
          <a:prstGeom prst="rect">
            <a:avLst/>
          </a:prstGeom>
          <a:noFill/>
        </p:spPr>
        <p:txBody>
          <a:bodyPr wrap="none" rtlCol="0">
            <a:spAutoFit/>
          </a:bodyPr>
          <a:lstStyle/>
          <a:p>
            <a:r>
              <a:rPr kumimoji="1" lang="ja-JP" altLang="en-US" dirty="0"/>
              <a:t>目次（国際貿易論</a:t>
            </a:r>
            <a:r>
              <a:rPr kumimoji="1" lang="en-US" altLang="ja-JP" dirty="0"/>
              <a:t>2020</a:t>
            </a:r>
            <a:r>
              <a:rPr kumimoji="1" lang="ja-JP" altLang="en-US" dirty="0"/>
              <a:t>本日のお題）</a:t>
            </a:r>
          </a:p>
        </p:txBody>
      </p:sp>
      <p:sp>
        <p:nvSpPr>
          <p:cNvPr id="5" name="テキスト ボックス 4">
            <a:extLst>
              <a:ext uri="{FF2B5EF4-FFF2-40B4-BE49-F238E27FC236}">
                <a16:creationId xmlns:a16="http://schemas.microsoft.com/office/drawing/2014/main" id="{8E88EDA4-F4DE-4CEE-B795-64D7D6CC6207}"/>
              </a:ext>
            </a:extLst>
          </p:cNvPr>
          <p:cNvSpPr txBox="1"/>
          <p:nvPr/>
        </p:nvSpPr>
        <p:spPr>
          <a:xfrm>
            <a:off x="1165411" y="1564310"/>
            <a:ext cx="6647974" cy="369332"/>
          </a:xfrm>
          <a:prstGeom prst="rect">
            <a:avLst/>
          </a:prstGeom>
          <a:noFill/>
        </p:spPr>
        <p:txBody>
          <a:bodyPr wrap="none" rtlCol="0">
            <a:spAutoFit/>
          </a:bodyPr>
          <a:lstStyle/>
          <a:p>
            <a:r>
              <a:rPr kumimoji="1" lang="ja-JP" altLang="en-US" dirty="0"/>
              <a:t>１）国際貿易論は「どんな授業」なのか、ということの説明</a:t>
            </a:r>
          </a:p>
        </p:txBody>
      </p:sp>
      <p:sp>
        <p:nvSpPr>
          <p:cNvPr id="6" name="テキスト ボックス 5">
            <a:extLst>
              <a:ext uri="{FF2B5EF4-FFF2-40B4-BE49-F238E27FC236}">
                <a16:creationId xmlns:a16="http://schemas.microsoft.com/office/drawing/2014/main" id="{DDAB69FF-F13E-4A25-904E-29AFC7E08A79}"/>
              </a:ext>
            </a:extLst>
          </p:cNvPr>
          <p:cNvSpPr txBox="1"/>
          <p:nvPr/>
        </p:nvSpPr>
        <p:spPr>
          <a:xfrm>
            <a:off x="1165411" y="3895216"/>
            <a:ext cx="7340471" cy="1477328"/>
          </a:xfrm>
          <a:prstGeom prst="rect">
            <a:avLst/>
          </a:prstGeom>
          <a:noFill/>
        </p:spPr>
        <p:txBody>
          <a:bodyPr wrap="none" rtlCol="0">
            <a:spAutoFit/>
          </a:bodyPr>
          <a:lstStyle/>
          <a:p>
            <a:r>
              <a:rPr kumimoji="1" lang="ja-JP" altLang="en-US" dirty="0"/>
              <a:t>それを受けて、</a:t>
            </a:r>
            <a:endParaRPr kumimoji="1" lang="en-US" altLang="ja-JP" dirty="0"/>
          </a:p>
          <a:p>
            <a:endParaRPr kumimoji="1" lang="en-US" altLang="ja-JP" dirty="0"/>
          </a:p>
          <a:p>
            <a:r>
              <a:rPr kumimoji="1" lang="ja-JP" altLang="en-US" dirty="0"/>
              <a:t>２）そもそも、ミクロ経済学とは、どういう学問なのか？というお話</a:t>
            </a:r>
            <a:endParaRPr kumimoji="1" lang="en-US" altLang="ja-JP" dirty="0"/>
          </a:p>
          <a:p>
            <a:endParaRPr lang="en-US" altLang="ja-JP" dirty="0"/>
          </a:p>
          <a:p>
            <a:r>
              <a:rPr kumimoji="1" lang="ja-JP" altLang="en-US" dirty="0"/>
              <a:t>（初回の授業での「定番の話」です）</a:t>
            </a:r>
          </a:p>
        </p:txBody>
      </p:sp>
      <p:sp>
        <p:nvSpPr>
          <p:cNvPr id="7" name="テキスト ボックス 6">
            <a:extLst>
              <a:ext uri="{FF2B5EF4-FFF2-40B4-BE49-F238E27FC236}">
                <a16:creationId xmlns:a16="http://schemas.microsoft.com/office/drawing/2014/main" id="{53A61D75-BF4B-48DD-ADD8-485720FA418D}"/>
              </a:ext>
            </a:extLst>
          </p:cNvPr>
          <p:cNvSpPr txBox="1"/>
          <p:nvPr/>
        </p:nvSpPr>
        <p:spPr>
          <a:xfrm>
            <a:off x="1165411" y="5674658"/>
            <a:ext cx="9648795" cy="923330"/>
          </a:xfrm>
          <a:prstGeom prst="rect">
            <a:avLst/>
          </a:prstGeom>
          <a:noFill/>
        </p:spPr>
        <p:txBody>
          <a:bodyPr wrap="none" rtlCol="0">
            <a:spAutoFit/>
          </a:bodyPr>
          <a:lstStyle/>
          <a:p>
            <a:r>
              <a:rPr kumimoji="1" lang="ja-JP" altLang="en-US" dirty="0"/>
              <a:t>３）それでも時間が余ると思うので、初日から申し訳ないが、</a:t>
            </a:r>
            <a:endParaRPr kumimoji="1" lang="en-US" altLang="ja-JP" dirty="0"/>
          </a:p>
          <a:p>
            <a:r>
              <a:rPr lang="ja-JP" altLang="en-US" dirty="0"/>
              <a:t>ちょっとだけ、「</a:t>
            </a:r>
            <a:r>
              <a:rPr lang="ja-JP" altLang="en-US" dirty="0">
                <a:solidFill>
                  <a:srgbClr val="FF0000"/>
                </a:solidFill>
              </a:rPr>
              <a:t>数学のお勉強</a:t>
            </a:r>
            <a:r>
              <a:rPr lang="ja-JP" altLang="en-US" dirty="0"/>
              <a:t>（とりあえず今日は</a:t>
            </a:r>
            <a:r>
              <a:rPr lang="ja-JP" altLang="en-US" dirty="0">
                <a:solidFill>
                  <a:srgbClr val="00B050"/>
                </a:solidFill>
              </a:rPr>
              <a:t>聞き流すだけで、いいからさ。。。</a:t>
            </a:r>
            <a:r>
              <a:rPr lang="ja-JP" altLang="en-US" dirty="0"/>
              <a:t>）」</a:t>
            </a:r>
            <a:endParaRPr lang="en-US" altLang="ja-JP" dirty="0"/>
          </a:p>
          <a:p>
            <a:r>
              <a:rPr kumimoji="1" lang="ja-JP" altLang="en-US" dirty="0"/>
              <a:t>のお話。</a:t>
            </a:r>
          </a:p>
        </p:txBody>
      </p:sp>
    </p:spTree>
    <p:extLst>
      <p:ext uri="{BB962C8B-B14F-4D97-AF65-F5344CB8AC3E}">
        <p14:creationId xmlns:p14="http://schemas.microsoft.com/office/powerpoint/2010/main" val="58726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FAC69C9-B57C-4C87-9167-058C4D802E1B}"/>
              </a:ext>
            </a:extLst>
          </p:cNvPr>
          <p:cNvSpPr txBox="1"/>
          <p:nvPr/>
        </p:nvSpPr>
        <p:spPr>
          <a:xfrm>
            <a:off x="699246" y="233083"/>
            <a:ext cx="3647152" cy="369332"/>
          </a:xfrm>
          <a:prstGeom prst="rect">
            <a:avLst/>
          </a:prstGeom>
          <a:noFill/>
        </p:spPr>
        <p:txBody>
          <a:bodyPr wrap="none" rtlCol="0">
            <a:spAutoFit/>
          </a:bodyPr>
          <a:lstStyle/>
          <a:p>
            <a:r>
              <a:rPr kumimoji="1" lang="ja-JP" altLang="en-US" dirty="0"/>
              <a:t>国際貿易をめぐるいくつかの問い</a:t>
            </a:r>
          </a:p>
        </p:txBody>
      </p:sp>
      <p:sp>
        <p:nvSpPr>
          <p:cNvPr id="3" name="テキスト ボックス 2">
            <a:extLst>
              <a:ext uri="{FF2B5EF4-FFF2-40B4-BE49-F238E27FC236}">
                <a16:creationId xmlns:a16="http://schemas.microsoft.com/office/drawing/2014/main" id="{4D9BE870-3AC3-4FF2-9C0B-BF06482BEA07}"/>
              </a:ext>
            </a:extLst>
          </p:cNvPr>
          <p:cNvSpPr txBox="1"/>
          <p:nvPr/>
        </p:nvSpPr>
        <p:spPr>
          <a:xfrm>
            <a:off x="1084728" y="600635"/>
            <a:ext cx="9417963" cy="646331"/>
          </a:xfrm>
          <a:prstGeom prst="rect">
            <a:avLst/>
          </a:prstGeom>
          <a:noFill/>
        </p:spPr>
        <p:txBody>
          <a:bodyPr wrap="none" rtlCol="0">
            <a:spAutoFit/>
          </a:bodyPr>
          <a:lstStyle/>
          <a:p>
            <a:r>
              <a:rPr kumimoji="1" lang="ja-JP" altLang="en-US" dirty="0">
                <a:solidFill>
                  <a:srgbClr val="FF0000"/>
                </a:solidFill>
              </a:rPr>
              <a:t>コロナウィルス</a:t>
            </a:r>
            <a:r>
              <a:rPr kumimoji="1" lang="ja-JP" altLang="en-US" dirty="0"/>
              <a:t>が世界に広がる前の世界、トランプ大統領のアメリカと習近平の中国とは</a:t>
            </a:r>
            <a:endParaRPr kumimoji="1" lang="en-US" altLang="ja-JP" dirty="0"/>
          </a:p>
          <a:p>
            <a:r>
              <a:rPr kumimoji="1" lang="ja-JP" altLang="en-US" dirty="0"/>
              <a:t>実は貿易戦争をやっていた（そのことを、覚えているかな？？？）</a:t>
            </a:r>
          </a:p>
        </p:txBody>
      </p:sp>
      <p:sp>
        <p:nvSpPr>
          <p:cNvPr id="4" name="テキスト ボックス 3">
            <a:extLst>
              <a:ext uri="{FF2B5EF4-FFF2-40B4-BE49-F238E27FC236}">
                <a16:creationId xmlns:a16="http://schemas.microsoft.com/office/drawing/2014/main" id="{AEA10DD1-A44E-443E-B12A-074F393CBD80}"/>
              </a:ext>
            </a:extLst>
          </p:cNvPr>
          <p:cNvSpPr txBox="1"/>
          <p:nvPr/>
        </p:nvSpPr>
        <p:spPr>
          <a:xfrm>
            <a:off x="1084728" y="1358623"/>
            <a:ext cx="8871339" cy="923330"/>
          </a:xfrm>
          <a:prstGeom prst="rect">
            <a:avLst/>
          </a:prstGeom>
          <a:noFill/>
        </p:spPr>
        <p:txBody>
          <a:bodyPr wrap="none" rtlCol="0">
            <a:spAutoFit/>
          </a:bodyPr>
          <a:lstStyle/>
          <a:p>
            <a:r>
              <a:rPr kumimoji="1" lang="ja-JP" altLang="en-US" dirty="0"/>
              <a:t>トランプ大統領は中国からアメリカに輸入される「</a:t>
            </a:r>
            <a:r>
              <a:rPr kumimoji="1" lang="en-US" altLang="ja-JP" dirty="0">
                <a:solidFill>
                  <a:srgbClr val="FF0000"/>
                </a:solidFill>
              </a:rPr>
              <a:t>made in China</a:t>
            </a:r>
            <a:r>
              <a:rPr kumimoji="1" lang="ja-JP" altLang="en-US" dirty="0"/>
              <a:t>」の製品に対して</a:t>
            </a:r>
            <a:endParaRPr kumimoji="1" lang="en-US" altLang="ja-JP" dirty="0"/>
          </a:p>
          <a:p>
            <a:r>
              <a:rPr kumimoji="1" lang="ja-JP" altLang="en-US" dirty="0"/>
              <a:t>関税をかける（・・・厳密にいうならば、低い率の関税をかけていたところを、</a:t>
            </a:r>
            <a:endParaRPr kumimoji="1" lang="en-US" altLang="ja-JP" dirty="0"/>
          </a:p>
          <a:p>
            <a:r>
              <a:rPr kumimoji="1" lang="ja-JP" altLang="en-US" dirty="0"/>
              <a:t>高い率の関税にあらためる、つまり税率を上げる）と言って「有言実行」していた。</a:t>
            </a:r>
          </a:p>
        </p:txBody>
      </p:sp>
      <p:sp>
        <p:nvSpPr>
          <p:cNvPr id="5" name="テキスト ボックス 4">
            <a:extLst>
              <a:ext uri="{FF2B5EF4-FFF2-40B4-BE49-F238E27FC236}">
                <a16:creationId xmlns:a16="http://schemas.microsoft.com/office/drawing/2014/main" id="{E0225A9A-C144-40C7-ABF7-04EA656C5027}"/>
              </a:ext>
            </a:extLst>
          </p:cNvPr>
          <p:cNvSpPr txBox="1"/>
          <p:nvPr/>
        </p:nvSpPr>
        <p:spPr>
          <a:xfrm>
            <a:off x="1616585" y="2351438"/>
            <a:ext cx="4570482" cy="369332"/>
          </a:xfrm>
          <a:prstGeom prst="rect">
            <a:avLst/>
          </a:prstGeom>
          <a:noFill/>
        </p:spPr>
        <p:txBody>
          <a:bodyPr wrap="none" rtlCol="0">
            <a:spAutoFit/>
          </a:bodyPr>
          <a:lstStyle/>
          <a:p>
            <a:r>
              <a:rPr kumimoji="1" lang="ja-JP" altLang="en-US" dirty="0"/>
              <a:t>関税（かんぜい）って、そもそも何さね？</a:t>
            </a:r>
          </a:p>
        </p:txBody>
      </p:sp>
      <p:sp>
        <p:nvSpPr>
          <p:cNvPr id="6" name="テキスト ボックス 5">
            <a:extLst>
              <a:ext uri="{FF2B5EF4-FFF2-40B4-BE49-F238E27FC236}">
                <a16:creationId xmlns:a16="http://schemas.microsoft.com/office/drawing/2014/main" id="{B92328ED-7758-48AC-B77E-D4AA2BFEBF13}"/>
              </a:ext>
            </a:extLst>
          </p:cNvPr>
          <p:cNvSpPr txBox="1"/>
          <p:nvPr/>
        </p:nvSpPr>
        <p:spPr>
          <a:xfrm>
            <a:off x="1892641" y="2823916"/>
            <a:ext cx="7802136" cy="923330"/>
          </a:xfrm>
          <a:prstGeom prst="rect">
            <a:avLst/>
          </a:prstGeom>
          <a:noFill/>
        </p:spPr>
        <p:txBody>
          <a:bodyPr wrap="none" rtlCol="0">
            <a:spAutoFit/>
          </a:bodyPr>
          <a:lstStyle/>
          <a:p>
            <a:r>
              <a:rPr kumimoji="1" lang="ja-JP" altLang="en-US" dirty="0"/>
              <a:t>輸入品に対して、買う側（輸入する側）の政府が（強制的に）かける税。</a:t>
            </a:r>
            <a:endParaRPr kumimoji="1" lang="en-US" altLang="ja-JP" dirty="0"/>
          </a:p>
          <a:p>
            <a:r>
              <a:rPr kumimoji="1" lang="ja-JP" altLang="en-US" dirty="0"/>
              <a:t>払うのは買う人（つまり輸入する国の人）。その税金を受け取るのは</a:t>
            </a:r>
            <a:endParaRPr kumimoji="1" lang="en-US" altLang="ja-JP" dirty="0"/>
          </a:p>
          <a:p>
            <a:r>
              <a:rPr kumimoji="1" lang="ja-JP" altLang="en-US" dirty="0"/>
              <a:t>輸入する国の政府。</a:t>
            </a:r>
          </a:p>
        </p:txBody>
      </p:sp>
      <p:sp>
        <p:nvSpPr>
          <p:cNvPr id="7" name="テキスト ボックス 6">
            <a:extLst>
              <a:ext uri="{FF2B5EF4-FFF2-40B4-BE49-F238E27FC236}">
                <a16:creationId xmlns:a16="http://schemas.microsoft.com/office/drawing/2014/main" id="{A1C48A36-3C19-427B-BB31-9533915EE821}"/>
              </a:ext>
            </a:extLst>
          </p:cNvPr>
          <p:cNvSpPr txBox="1"/>
          <p:nvPr/>
        </p:nvSpPr>
        <p:spPr>
          <a:xfrm>
            <a:off x="1892641" y="3850392"/>
            <a:ext cx="8494633" cy="1200329"/>
          </a:xfrm>
          <a:prstGeom prst="rect">
            <a:avLst/>
          </a:prstGeom>
          <a:noFill/>
        </p:spPr>
        <p:txBody>
          <a:bodyPr wrap="none" rtlCol="0">
            <a:spAutoFit/>
          </a:bodyPr>
          <a:lstStyle/>
          <a:p>
            <a:r>
              <a:rPr kumimoji="1" lang="ja-JP" altLang="en-US" dirty="0">
                <a:solidFill>
                  <a:srgbClr val="FF0000"/>
                </a:solidFill>
              </a:rPr>
              <a:t>アメリカ</a:t>
            </a:r>
            <a:r>
              <a:rPr kumimoji="1" lang="ja-JP" altLang="en-US" dirty="0"/>
              <a:t>が「</a:t>
            </a:r>
            <a:r>
              <a:rPr kumimoji="1" lang="ja-JP" altLang="en-US" dirty="0">
                <a:solidFill>
                  <a:srgbClr val="FF0000"/>
                </a:solidFill>
              </a:rPr>
              <a:t>中国からの輸入品</a:t>
            </a:r>
            <a:r>
              <a:rPr kumimoji="1" lang="ja-JP" altLang="en-US" dirty="0"/>
              <a:t>に対して関税をかける」といったら、</a:t>
            </a:r>
            <a:endParaRPr kumimoji="1" lang="en-US" altLang="ja-JP" dirty="0"/>
          </a:p>
          <a:p>
            <a:r>
              <a:rPr kumimoji="1" lang="ja-JP" altLang="en-US" dirty="0">
                <a:solidFill>
                  <a:srgbClr val="FF0000"/>
                </a:solidFill>
              </a:rPr>
              <a:t>アメリカに無事に運び込まれた中国製品</a:t>
            </a:r>
            <a:r>
              <a:rPr kumimoji="1" lang="ja-JP" altLang="en-US" dirty="0"/>
              <a:t>に対して（アメリカ政府が</a:t>
            </a:r>
            <a:endParaRPr kumimoji="1" lang="en-US" altLang="ja-JP" dirty="0"/>
          </a:p>
          <a:p>
            <a:r>
              <a:rPr kumimoji="1" lang="ja-JP" altLang="en-US" dirty="0"/>
              <a:t>税金をかけ）それでも「買いたい」というアメリカ人が、その税金を</a:t>
            </a:r>
            <a:endParaRPr kumimoji="1" lang="en-US" altLang="ja-JP" dirty="0"/>
          </a:p>
          <a:p>
            <a:r>
              <a:rPr kumimoji="1" lang="ja-JP" altLang="en-US" dirty="0"/>
              <a:t>（まさにそれを買うときに、関税も一緒に）</a:t>
            </a:r>
            <a:r>
              <a:rPr kumimoji="1" lang="ja-JP" altLang="en-US" dirty="0">
                <a:solidFill>
                  <a:srgbClr val="FF0000"/>
                </a:solidFill>
              </a:rPr>
              <a:t>アメリカ政府に払う</a:t>
            </a:r>
            <a:r>
              <a:rPr kumimoji="1" lang="ja-JP" altLang="en-US" dirty="0"/>
              <a:t>、というわけ。</a:t>
            </a:r>
          </a:p>
        </p:txBody>
      </p:sp>
      <p:sp>
        <p:nvSpPr>
          <p:cNvPr id="8" name="テキスト ボックス 7">
            <a:extLst>
              <a:ext uri="{FF2B5EF4-FFF2-40B4-BE49-F238E27FC236}">
                <a16:creationId xmlns:a16="http://schemas.microsoft.com/office/drawing/2014/main" id="{88BC9864-7D9A-4015-9DDB-3D31C4198EEA}"/>
              </a:ext>
            </a:extLst>
          </p:cNvPr>
          <p:cNvSpPr txBox="1"/>
          <p:nvPr/>
        </p:nvSpPr>
        <p:spPr>
          <a:xfrm>
            <a:off x="1892641" y="5094713"/>
            <a:ext cx="9648795" cy="646331"/>
          </a:xfrm>
          <a:prstGeom prst="rect">
            <a:avLst/>
          </a:prstGeom>
          <a:noFill/>
        </p:spPr>
        <p:txBody>
          <a:bodyPr wrap="none" rtlCol="0">
            <a:spAutoFit/>
          </a:bodyPr>
          <a:lstStyle/>
          <a:p>
            <a:r>
              <a:rPr kumimoji="1" lang="ja-JP" altLang="en-US" dirty="0">
                <a:solidFill>
                  <a:srgbClr val="FF0000"/>
                </a:solidFill>
              </a:rPr>
              <a:t>アメリカの消費者にとっては</a:t>
            </a:r>
            <a:r>
              <a:rPr kumimoji="1" lang="ja-JP" altLang="en-US" dirty="0"/>
              <a:t>「なんだ、せっかく安い輸入品が、関税のおかげで高くなる」</a:t>
            </a:r>
            <a:endParaRPr kumimoji="1" lang="en-US" altLang="ja-JP" dirty="0"/>
          </a:p>
          <a:p>
            <a:r>
              <a:rPr kumimoji="1" lang="ja-JP" altLang="en-US" dirty="0"/>
              <a:t>ということになるが、その「高くなった分」は</a:t>
            </a:r>
            <a:r>
              <a:rPr kumimoji="1" lang="ja-JP" altLang="en-US" dirty="0">
                <a:solidFill>
                  <a:srgbClr val="FF0000"/>
                </a:solidFill>
              </a:rPr>
              <a:t>アメリカ政府のふところに</a:t>
            </a:r>
            <a:r>
              <a:rPr kumimoji="1" lang="ja-JP" altLang="en-US" dirty="0"/>
              <a:t>入る。</a:t>
            </a:r>
          </a:p>
        </p:txBody>
      </p:sp>
      <p:sp>
        <p:nvSpPr>
          <p:cNvPr id="9" name="テキスト ボックス 8">
            <a:extLst>
              <a:ext uri="{FF2B5EF4-FFF2-40B4-BE49-F238E27FC236}">
                <a16:creationId xmlns:a16="http://schemas.microsoft.com/office/drawing/2014/main" id="{C5C9F690-AD7C-40C7-8251-17C4958D19A5}"/>
              </a:ext>
            </a:extLst>
          </p:cNvPr>
          <p:cNvSpPr txBox="1"/>
          <p:nvPr/>
        </p:nvSpPr>
        <p:spPr>
          <a:xfrm>
            <a:off x="1084728" y="5806534"/>
            <a:ext cx="9648795" cy="646331"/>
          </a:xfrm>
          <a:prstGeom prst="rect">
            <a:avLst/>
          </a:prstGeom>
          <a:noFill/>
        </p:spPr>
        <p:txBody>
          <a:bodyPr wrap="none" rtlCol="0">
            <a:spAutoFit/>
          </a:bodyPr>
          <a:lstStyle/>
          <a:p>
            <a:r>
              <a:rPr kumimoji="1" lang="ja-JP" altLang="en-US" dirty="0"/>
              <a:t>消費者にとっては関税は「チェッ！」という感じになる。一方アメリカの生産者にとっては</a:t>
            </a:r>
            <a:endParaRPr kumimoji="1" lang="en-US" altLang="ja-JP" dirty="0"/>
          </a:p>
          <a:p>
            <a:r>
              <a:rPr kumimoji="1" lang="ja-JP" altLang="en-US" dirty="0"/>
              <a:t>「市場競争をするにあたって、</a:t>
            </a:r>
            <a:r>
              <a:rPr kumimoji="1" lang="ja-JP" altLang="en-US" dirty="0">
                <a:solidFill>
                  <a:srgbClr val="FF0000"/>
                </a:solidFill>
              </a:rPr>
              <a:t>かばってくれた</a:t>
            </a:r>
            <a:r>
              <a:rPr kumimoji="1" lang="ja-JP" altLang="en-US" dirty="0"/>
              <a:t>（</a:t>
            </a:r>
            <a:r>
              <a:rPr kumimoji="1" lang="ja-JP" altLang="en-US" dirty="0">
                <a:solidFill>
                  <a:srgbClr val="FF0000"/>
                </a:solidFill>
              </a:rPr>
              <a:t>まもってくれた</a:t>
            </a:r>
            <a:r>
              <a:rPr kumimoji="1" lang="ja-JP" altLang="en-US" dirty="0"/>
              <a:t>）」ということになる。</a:t>
            </a:r>
          </a:p>
        </p:txBody>
      </p:sp>
    </p:spTree>
    <p:extLst>
      <p:ext uri="{BB962C8B-B14F-4D97-AF65-F5344CB8AC3E}">
        <p14:creationId xmlns:p14="http://schemas.microsoft.com/office/powerpoint/2010/main" val="3468144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0090157-2410-4745-97E7-CAA1620C94A4}"/>
              </a:ext>
            </a:extLst>
          </p:cNvPr>
          <p:cNvSpPr txBox="1"/>
          <p:nvPr/>
        </p:nvSpPr>
        <p:spPr>
          <a:xfrm>
            <a:off x="197224" y="124635"/>
            <a:ext cx="10341293" cy="769441"/>
          </a:xfrm>
          <a:prstGeom prst="rect">
            <a:avLst/>
          </a:prstGeom>
          <a:noFill/>
        </p:spPr>
        <p:txBody>
          <a:bodyPr wrap="none" rtlCol="0">
            <a:spAutoFit/>
          </a:bodyPr>
          <a:lstStyle/>
          <a:p>
            <a:r>
              <a:rPr kumimoji="1" lang="ja-JP" altLang="en-US" sz="4400" dirty="0"/>
              <a:t>ここで早速ワンポイント：「関税とは」</a:t>
            </a:r>
          </a:p>
        </p:txBody>
      </p:sp>
      <p:sp>
        <p:nvSpPr>
          <p:cNvPr id="3" name="テキスト ボックス 2">
            <a:extLst>
              <a:ext uri="{FF2B5EF4-FFF2-40B4-BE49-F238E27FC236}">
                <a16:creationId xmlns:a16="http://schemas.microsoft.com/office/drawing/2014/main" id="{BBCCF76D-58D6-4227-AB0E-3A098DD10AF7}"/>
              </a:ext>
            </a:extLst>
          </p:cNvPr>
          <p:cNvSpPr txBox="1"/>
          <p:nvPr/>
        </p:nvSpPr>
        <p:spPr>
          <a:xfrm>
            <a:off x="505000" y="1222086"/>
            <a:ext cx="9725739" cy="1569660"/>
          </a:xfrm>
          <a:prstGeom prst="rect">
            <a:avLst/>
          </a:prstGeom>
          <a:noFill/>
        </p:spPr>
        <p:txBody>
          <a:bodyPr wrap="none" rtlCol="0">
            <a:spAutoFit/>
          </a:bodyPr>
          <a:lstStyle/>
          <a:p>
            <a:r>
              <a:rPr kumimoji="1" lang="ja-JP" altLang="en-US" sz="2400" dirty="0"/>
              <a:t>そんなわけで、</a:t>
            </a:r>
            <a:r>
              <a:rPr kumimoji="1" lang="ja-JP" altLang="en-US" sz="2400" dirty="0">
                <a:solidFill>
                  <a:srgbClr val="FF0000"/>
                </a:solidFill>
              </a:rPr>
              <a:t>関税</a:t>
            </a:r>
            <a:r>
              <a:rPr kumimoji="1" lang="ja-JP" altLang="en-US" sz="2400" dirty="0"/>
              <a:t>というのは、</a:t>
            </a:r>
            <a:endParaRPr kumimoji="1" lang="en-US" altLang="ja-JP" sz="2400" dirty="0"/>
          </a:p>
          <a:p>
            <a:endParaRPr lang="en-US" altLang="ja-JP" sz="2400" dirty="0">
              <a:solidFill>
                <a:srgbClr val="FF0000"/>
              </a:solidFill>
            </a:endParaRPr>
          </a:p>
          <a:p>
            <a:r>
              <a:rPr kumimoji="1" lang="ja-JP" altLang="en-US" sz="2400" dirty="0">
                <a:solidFill>
                  <a:srgbClr val="FF0000"/>
                </a:solidFill>
              </a:rPr>
              <a:t>・輸入されてくる製品に対して</a:t>
            </a:r>
            <a:r>
              <a:rPr kumimoji="1" lang="ja-JP" altLang="en-US" sz="2400" dirty="0"/>
              <a:t>、それが押し寄せてくる側の政府が</a:t>
            </a:r>
            <a:endParaRPr kumimoji="1" lang="en-US" altLang="ja-JP" sz="2400" dirty="0"/>
          </a:p>
          <a:p>
            <a:r>
              <a:rPr kumimoji="1" lang="ja-JP" altLang="en-US" sz="2400" dirty="0"/>
              <a:t>かける（販売時に、「払いなさい」といって払わせる）税金</a:t>
            </a:r>
            <a:endParaRPr kumimoji="1" lang="en-US" altLang="ja-JP" sz="2400" dirty="0"/>
          </a:p>
        </p:txBody>
      </p:sp>
      <p:sp>
        <p:nvSpPr>
          <p:cNvPr id="7" name="テキスト ボックス 6">
            <a:extLst>
              <a:ext uri="{FF2B5EF4-FFF2-40B4-BE49-F238E27FC236}">
                <a16:creationId xmlns:a16="http://schemas.microsoft.com/office/drawing/2014/main" id="{6929B1F3-5D9D-4C34-98B3-AF697DB00B32}"/>
              </a:ext>
            </a:extLst>
          </p:cNvPr>
          <p:cNvSpPr txBox="1"/>
          <p:nvPr/>
        </p:nvSpPr>
        <p:spPr>
          <a:xfrm>
            <a:off x="1051314" y="3429000"/>
            <a:ext cx="10649069" cy="3046988"/>
          </a:xfrm>
          <a:prstGeom prst="rect">
            <a:avLst/>
          </a:prstGeom>
          <a:noFill/>
        </p:spPr>
        <p:txBody>
          <a:bodyPr wrap="none" rtlCol="0">
            <a:spAutoFit/>
          </a:bodyPr>
          <a:lstStyle/>
          <a:p>
            <a:r>
              <a:rPr kumimoji="1" lang="ja-JP" altLang="en-US" sz="2400" dirty="0"/>
              <a:t>「アメリカが中国からの輸入品に関税をかける」</a:t>
            </a:r>
            <a:endParaRPr kumimoji="1" lang="en-US" altLang="ja-JP" sz="2400" dirty="0"/>
          </a:p>
          <a:p>
            <a:endParaRPr lang="en-US" altLang="ja-JP" sz="2400" dirty="0"/>
          </a:p>
          <a:p>
            <a:r>
              <a:rPr kumimoji="1" lang="ja-JP" altLang="en-US" sz="2400" dirty="0"/>
              <a:t>とは</a:t>
            </a:r>
            <a:endParaRPr kumimoji="1" lang="en-US" altLang="ja-JP" sz="2400" dirty="0"/>
          </a:p>
          <a:p>
            <a:endParaRPr lang="en-US" altLang="ja-JP" sz="2400" dirty="0"/>
          </a:p>
          <a:p>
            <a:r>
              <a:rPr kumimoji="1" lang="ja-JP" altLang="en-US" sz="2400" dirty="0"/>
              <a:t>「</a:t>
            </a:r>
            <a:r>
              <a:rPr kumimoji="1" lang="ja-JP" altLang="en-US" sz="2400" dirty="0">
                <a:solidFill>
                  <a:srgbClr val="FF0000"/>
                </a:solidFill>
              </a:rPr>
              <a:t>中国からアメリカに輸入される製品をアメリカ人が購入使用とする際に、</a:t>
            </a:r>
            <a:endParaRPr kumimoji="1" lang="en-US" altLang="ja-JP" sz="2400" dirty="0">
              <a:solidFill>
                <a:srgbClr val="FF0000"/>
              </a:solidFill>
            </a:endParaRPr>
          </a:p>
          <a:p>
            <a:r>
              <a:rPr kumimoji="1" lang="ja-JP" altLang="en-US" sz="2400" dirty="0"/>
              <a:t>アメリカ政府が、</a:t>
            </a:r>
            <a:r>
              <a:rPr kumimoji="1" lang="ja-JP" altLang="en-US" sz="2400" dirty="0">
                <a:solidFill>
                  <a:srgbClr val="FF0000"/>
                </a:solidFill>
              </a:rPr>
              <a:t>アメリカ人に</a:t>
            </a:r>
            <a:endParaRPr kumimoji="1" lang="en-US" altLang="ja-JP" sz="2400" dirty="0">
              <a:solidFill>
                <a:srgbClr val="FF0000"/>
              </a:solidFill>
            </a:endParaRPr>
          </a:p>
          <a:p>
            <a:r>
              <a:rPr kumimoji="1" lang="en-US" altLang="ja-JP" sz="2400" dirty="0"/>
              <a:t>『</a:t>
            </a:r>
            <a:r>
              <a:rPr kumimoji="1" lang="ja-JP" altLang="en-US" sz="2400" dirty="0">
                <a:solidFill>
                  <a:srgbClr val="FF0000"/>
                </a:solidFill>
              </a:rPr>
              <a:t>それを買うときに、アメリカ政府にもお金を払え</a:t>
            </a:r>
            <a:r>
              <a:rPr kumimoji="1" lang="en-US" altLang="ja-JP" sz="2400" dirty="0"/>
              <a:t>』</a:t>
            </a:r>
          </a:p>
          <a:p>
            <a:r>
              <a:rPr kumimoji="1" lang="ja-JP" altLang="en-US" sz="2400" dirty="0"/>
              <a:t>といって強いる税金</a:t>
            </a:r>
            <a:endParaRPr kumimoji="1" lang="en-US" altLang="ja-JP" sz="2400" dirty="0"/>
          </a:p>
        </p:txBody>
      </p:sp>
    </p:spTree>
    <p:extLst>
      <p:ext uri="{BB962C8B-B14F-4D97-AF65-F5344CB8AC3E}">
        <p14:creationId xmlns:p14="http://schemas.microsoft.com/office/powerpoint/2010/main" val="3366759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29C4C71-41A6-463F-ADC7-8BCD7E9A53F2}"/>
              </a:ext>
            </a:extLst>
          </p:cNvPr>
          <p:cNvSpPr txBox="1"/>
          <p:nvPr/>
        </p:nvSpPr>
        <p:spPr>
          <a:xfrm>
            <a:off x="627528" y="978822"/>
            <a:ext cx="11674991" cy="584775"/>
          </a:xfrm>
          <a:prstGeom prst="rect">
            <a:avLst/>
          </a:prstGeom>
          <a:noFill/>
        </p:spPr>
        <p:txBody>
          <a:bodyPr wrap="none" rtlCol="0">
            <a:spAutoFit/>
          </a:bodyPr>
          <a:lstStyle/>
          <a:p>
            <a:r>
              <a:rPr kumimoji="1" lang="ja-JP" altLang="en-US" sz="3200" dirty="0"/>
              <a:t>なので、</a:t>
            </a:r>
            <a:r>
              <a:rPr kumimoji="1" lang="ja-JP" altLang="en-US" sz="3200" dirty="0">
                <a:solidFill>
                  <a:srgbClr val="FF0000"/>
                </a:solidFill>
              </a:rPr>
              <a:t>関税収入は</a:t>
            </a:r>
            <a:r>
              <a:rPr kumimoji="1" lang="ja-JP" altLang="en-US" sz="3200" dirty="0"/>
              <a:t>、（中国ではなく）</a:t>
            </a:r>
            <a:r>
              <a:rPr kumimoji="1" lang="ja-JP" altLang="en-US" sz="3200" dirty="0">
                <a:solidFill>
                  <a:srgbClr val="FF0000"/>
                </a:solidFill>
              </a:rPr>
              <a:t>アメリカ政府に入る</a:t>
            </a:r>
            <a:r>
              <a:rPr kumimoji="1" lang="ja-JP" altLang="en-US" sz="3200" dirty="0"/>
              <a:t>。</a:t>
            </a:r>
          </a:p>
        </p:txBody>
      </p:sp>
      <p:sp>
        <p:nvSpPr>
          <p:cNvPr id="5" name="テキスト ボックス 4">
            <a:extLst>
              <a:ext uri="{FF2B5EF4-FFF2-40B4-BE49-F238E27FC236}">
                <a16:creationId xmlns:a16="http://schemas.microsoft.com/office/drawing/2014/main" id="{0D433F48-D081-418A-94E9-C4168ECB387A}"/>
              </a:ext>
            </a:extLst>
          </p:cNvPr>
          <p:cNvSpPr txBox="1"/>
          <p:nvPr/>
        </p:nvSpPr>
        <p:spPr>
          <a:xfrm>
            <a:off x="940289" y="2351782"/>
            <a:ext cx="10854253" cy="1077218"/>
          </a:xfrm>
          <a:prstGeom prst="rect">
            <a:avLst/>
          </a:prstGeom>
          <a:noFill/>
        </p:spPr>
        <p:txBody>
          <a:bodyPr wrap="none" rtlCol="0">
            <a:spAutoFit/>
          </a:bodyPr>
          <a:lstStyle/>
          <a:p>
            <a:r>
              <a:rPr kumimoji="1" lang="ja-JP" altLang="en-US" sz="3200" dirty="0"/>
              <a:t>アメリカ人にとっては、消費者の立場としては、</a:t>
            </a:r>
            <a:endParaRPr kumimoji="1" lang="en-US" altLang="ja-JP" sz="3200" dirty="0"/>
          </a:p>
          <a:p>
            <a:r>
              <a:rPr kumimoji="1" lang="ja-JP" altLang="en-US" sz="3200" dirty="0"/>
              <a:t>嬉しくない（だって、</a:t>
            </a:r>
            <a:r>
              <a:rPr kumimoji="1" lang="ja-JP" altLang="en-US" sz="3200" dirty="0">
                <a:solidFill>
                  <a:srgbClr val="FF0000"/>
                </a:solidFill>
              </a:rPr>
              <a:t>関税分、値上がりしてしまう</a:t>
            </a:r>
            <a:r>
              <a:rPr kumimoji="1" lang="ja-JP" altLang="en-US" sz="3200" dirty="0"/>
              <a:t>から）</a:t>
            </a:r>
          </a:p>
        </p:txBody>
      </p:sp>
      <p:sp>
        <p:nvSpPr>
          <p:cNvPr id="6" name="テキスト ボックス 5">
            <a:extLst>
              <a:ext uri="{FF2B5EF4-FFF2-40B4-BE49-F238E27FC236}">
                <a16:creationId xmlns:a16="http://schemas.microsoft.com/office/drawing/2014/main" id="{4ED18AE4-6EE1-45D7-B126-07C950A31491}"/>
              </a:ext>
            </a:extLst>
          </p:cNvPr>
          <p:cNvSpPr txBox="1"/>
          <p:nvPr/>
        </p:nvSpPr>
        <p:spPr>
          <a:xfrm>
            <a:off x="940289" y="4087904"/>
            <a:ext cx="10033516" cy="2062103"/>
          </a:xfrm>
          <a:prstGeom prst="rect">
            <a:avLst/>
          </a:prstGeom>
          <a:noFill/>
        </p:spPr>
        <p:txBody>
          <a:bodyPr wrap="none" rtlCol="0">
            <a:spAutoFit/>
          </a:bodyPr>
          <a:lstStyle/>
          <a:p>
            <a:r>
              <a:rPr kumimoji="1" lang="ja-JP" altLang="en-US" sz="3200" dirty="0">
                <a:solidFill>
                  <a:srgbClr val="FF0000"/>
                </a:solidFill>
              </a:rPr>
              <a:t>生産者の立場としては「助かる」</a:t>
            </a:r>
            <a:endParaRPr kumimoji="1" lang="en-US" altLang="ja-JP" sz="3200" dirty="0">
              <a:solidFill>
                <a:srgbClr val="FF0000"/>
              </a:solidFill>
            </a:endParaRPr>
          </a:p>
          <a:p>
            <a:r>
              <a:rPr kumimoji="1" lang="ja-JP" altLang="en-US" sz="3200" dirty="0"/>
              <a:t>（だって、ライバルである中国製品の値段を、政府が</a:t>
            </a:r>
            <a:endParaRPr kumimoji="1" lang="en-US" altLang="ja-JP" sz="3200" dirty="0"/>
          </a:p>
          <a:p>
            <a:r>
              <a:rPr kumimoji="1" lang="ja-JP" altLang="en-US" sz="3200" dirty="0"/>
              <a:t>関税分、つり上げて、買いにくい製品にしてくれる</a:t>
            </a:r>
            <a:endParaRPr kumimoji="1" lang="en-US" altLang="ja-JP" sz="3200" dirty="0"/>
          </a:p>
          <a:p>
            <a:r>
              <a:rPr kumimoji="1" lang="ja-JP" altLang="en-US" sz="3200" dirty="0"/>
              <a:t>のだから。</a:t>
            </a:r>
          </a:p>
        </p:txBody>
      </p:sp>
    </p:spTree>
    <p:extLst>
      <p:ext uri="{BB962C8B-B14F-4D97-AF65-F5344CB8AC3E}">
        <p14:creationId xmlns:p14="http://schemas.microsoft.com/office/powerpoint/2010/main" val="945920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67B34C2-7BD5-48B4-B4CE-66ECEE437FF9}"/>
              </a:ext>
            </a:extLst>
          </p:cNvPr>
          <p:cNvSpPr txBox="1"/>
          <p:nvPr/>
        </p:nvSpPr>
        <p:spPr>
          <a:xfrm>
            <a:off x="318926" y="246111"/>
            <a:ext cx="6340197" cy="584775"/>
          </a:xfrm>
          <a:prstGeom prst="rect">
            <a:avLst/>
          </a:prstGeom>
          <a:noFill/>
        </p:spPr>
        <p:txBody>
          <a:bodyPr wrap="none" rtlCol="0">
            <a:spAutoFit/>
          </a:bodyPr>
          <a:lstStyle/>
          <a:p>
            <a:r>
              <a:rPr kumimoji="1" lang="ja-JP" altLang="en-US" sz="3200" dirty="0"/>
              <a:t>もう少し身近な例でいうと・・・</a:t>
            </a:r>
          </a:p>
        </p:txBody>
      </p:sp>
      <p:sp>
        <p:nvSpPr>
          <p:cNvPr id="3" name="テキスト ボックス 2">
            <a:extLst>
              <a:ext uri="{FF2B5EF4-FFF2-40B4-BE49-F238E27FC236}">
                <a16:creationId xmlns:a16="http://schemas.microsoft.com/office/drawing/2014/main" id="{AD17C486-B5F0-4D5C-A7B7-747FF382EBD9}"/>
              </a:ext>
            </a:extLst>
          </p:cNvPr>
          <p:cNvSpPr txBox="1"/>
          <p:nvPr/>
        </p:nvSpPr>
        <p:spPr>
          <a:xfrm>
            <a:off x="668873" y="1183340"/>
            <a:ext cx="10854253" cy="1077218"/>
          </a:xfrm>
          <a:prstGeom prst="rect">
            <a:avLst/>
          </a:prstGeom>
          <a:noFill/>
        </p:spPr>
        <p:txBody>
          <a:bodyPr wrap="none" rtlCol="0">
            <a:spAutoFit/>
          </a:bodyPr>
          <a:lstStyle/>
          <a:p>
            <a:r>
              <a:rPr kumimoji="1" lang="ja-JP" altLang="en-US" sz="3200" dirty="0"/>
              <a:t>日本の政府は、フランスやドイツから輸入される</a:t>
            </a:r>
            <a:r>
              <a:rPr kumimoji="1" lang="ja-JP" altLang="en-US" sz="3200" dirty="0">
                <a:solidFill>
                  <a:srgbClr val="FF0000"/>
                </a:solidFill>
              </a:rPr>
              <a:t>ワイン</a:t>
            </a:r>
            <a:r>
              <a:rPr kumimoji="1" lang="ja-JP" altLang="en-US" sz="3200" dirty="0"/>
              <a:t>に</a:t>
            </a:r>
            <a:endParaRPr kumimoji="1" lang="en-US" altLang="ja-JP" sz="3200" dirty="0"/>
          </a:p>
          <a:p>
            <a:r>
              <a:rPr kumimoji="1" lang="ja-JP" altLang="en-US" sz="3200" dirty="0"/>
              <a:t>「関税」をかけています。</a:t>
            </a:r>
          </a:p>
        </p:txBody>
      </p:sp>
      <p:sp>
        <p:nvSpPr>
          <p:cNvPr id="4" name="テキスト ボックス 3">
            <a:extLst>
              <a:ext uri="{FF2B5EF4-FFF2-40B4-BE49-F238E27FC236}">
                <a16:creationId xmlns:a16="http://schemas.microsoft.com/office/drawing/2014/main" id="{F39B9A97-D18D-475C-A2A2-33F3A692CDB4}"/>
              </a:ext>
            </a:extLst>
          </p:cNvPr>
          <p:cNvSpPr txBox="1"/>
          <p:nvPr/>
        </p:nvSpPr>
        <p:spPr>
          <a:xfrm>
            <a:off x="962950" y="2555736"/>
            <a:ext cx="1980029" cy="523220"/>
          </a:xfrm>
          <a:prstGeom prst="rect">
            <a:avLst/>
          </a:prstGeom>
          <a:noFill/>
        </p:spPr>
        <p:txBody>
          <a:bodyPr wrap="none" rtlCol="0">
            <a:spAutoFit/>
          </a:bodyPr>
          <a:lstStyle/>
          <a:p>
            <a:r>
              <a:rPr kumimoji="1" lang="ja-JP" altLang="en-US" sz="2800" dirty="0"/>
              <a:t>その場合、</a:t>
            </a:r>
          </a:p>
        </p:txBody>
      </p:sp>
      <p:sp>
        <p:nvSpPr>
          <p:cNvPr id="5" name="テキスト ボックス 4">
            <a:extLst>
              <a:ext uri="{FF2B5EF4-FFF2-40B4-BE49-F238E27FC236}">
                <a16:creationId xmlns:a16="http://schemas.microsoft.com/office/drawing/2014/main" id="{2CE905C0-F7D3-44F2-848D-DA89A0120750}"/>
              </a:ext>
            </a:extLst>
          </p:cNvPr>
          <p:cNvSpPr txBox="1"/>
          <p:nvPr/>
        </p:nvSpPr>
        <p:spPr>
          <a:xfrm>
            <a:off x="1458086" y="3108297"/>
            <a:ext cx="8392041" cy="1077218"/>
          </a:xfrm>
          <a:prstGeom prst="rect">
            <a:avLst/>
          </a:prstGeom>
          <a:noFill/>
        </p:spPr>
        <p:txBody>
          <a:bodyPr wrap="none" rtlCol="0">
            <a:spAutoFit/>
          </a:bodyPr>
          <a:lstStyle/>
          <a:p>
            <a:r>
              <a:rPr kumimoji="1" lang="ja-JP" altLang="en-US" sz="3200" dirty="0"/>
              <a:t>関税を課される「ブツ」は</a:t>
            </a:r>
            <a:endParaRPr kumimoji="1" lang="en-US" altLang="ja-JP" sz="3200" dirty="0"/>
          </a:p>
          <a:p>
            <a:r>
              <a:rPr kumimoji="1" lang="ja-JP" altLang="en-US" sz="3200" dirty="0"/>
              <a:t>「フランスやドイツから輸入されるワイン」</a:t>
            </a:r>
          </a:p>
        </p:txBody>
      </p:sp>
      <p:sp>
        <p:nvSpPr>
          <p:cNvPr id="6" name="テキスト ボックス 5">
            <a:extLst>
              <a:ext uri="{FF2B5EF4-FFF2-40B4-BE49-F238E27FC236}">
                <a16:creationId xmlns:a16="http://schemas.microsoft.com/office/drawing/2014/main" id="{A03228AF-39ED-48C0-A811-404A0FB36F01}"/>
              </a:ext>
            </a:extLst>
          </p:cNvPr>
          <p:cNvSpPr txBox="1"/>
          <p:nvPr/>
        </p:nvSpPr>
        <p:spPr>
          <a:xfrm>
            <a:off x="1458086" y="4185515"/>
            <a:ext cx="9623147" cy="2062103"/>
          </a:xfrm>
          <a:prstGeom prst="rect">
            <a:avLst/>
          </a:prstGeom>
          <a:noFill/>
        </p:spPr>
        <p:txBody>
          <a:bodyPr wrap="none" rtlCol="0">
            <a:spAutoFit/>
          </a:bodyPr>
          <a:lstStyle/>
          <a:p>
            <a:r>
              <a:rPr kumimoji="1" lang="ja-JP" altLang="en-US" sz="3200" dirty="0"/>
              <a:t>関税を払うのは、日本人（その際</a:t>
            </a:r>
            <a:endParaRPr kumimoji="1" lang="en-US" altLang="ja-JP" sz="3200" dirty="0"/>
          </a:p>
          <a:p>
            <a:r>
              <a:rPr kumimoji="1" lang="ja-JP" altLang="en-US" sz="3200" dirty="0"/>
              <a:t>「くっそ、関税の分、フランスやドイツのワインの</a:t>
            </a:r>
            <a:endParaRPr kumimoji="1" lang="en-US" altLang="ja-JP" sz="3200" dirty="0"/>
          </a:p>
          <a:p>
            <a:r>
              <a:rPr kumimoji="1" lang="ja-JP" altLang="en-US" sz="3200" dirty="0"/>
              <a:t>値段が高くなってしまっているじゃないか」</a:t>
            </a:r>
            <a:endParaRPr kumimoji="1" lang="en-US" altLang="ja-JP" sz="3200" dirty="0"/>
          </a:p>
          <a:p>
            <a:r>
              <a:rPr kumimoji="1" lang="ja-JP" altLang="en-US" sz="3200" dirty="0"/>
              <a:t>などとぼやく人が多い）</a:t>
            </a:r>
          </a:p>
        </p:txBody>
      </p:sp>
      <p:sp>
        <p:nvSpPr>
          <p:cNvPr id="7" name="テキスト ボックス 6">
            <a:extLst>
              <a:ext uri="{FF2B5EF4-FFF2-40B4-BE49-F238E27FC236}">
                <a16:creationId xmlns:a16="http://schemas.microsoft.com/office/drawing/2014/main" id="{1E985266-D325-4EB0-979E-C8EBEE709671}"/>
              </a:ext>
            </a:extLst>
          </p:cNvPr>
          <p:cNvSpPr txBox="1"/>
          <p:nvPr/>
        </p:nvSpPr>
        <p:spPr>
          <a:xfrm>
            <a:off x="668873" y="6381056"/>
            <a:ext cx="10956846" cy="461665"/>
          </a:xfrm>
          <a:prstGeom prst="rect">
            <a:avLst/>
          </a:prstGeom>
          <a:noFill/>
        </p:spPr>
        <p:txBody>
          <a:bodyPr wrap="none" rtlCol="0">
            <a:spAutoFit/>
          </a:bodyPr>
          <a:lstStyle/>
          <a:p>
            <a:r>
              <a:rPr kumimoji="1" lang="ja-JP" altLang="en-US" sz="2400" dirty="0"/>
              <a:t>その（日本人が払った）関税を「受け取ってホクホクする」のは「日本政府」</a:t>
            </a:r>
          </a:p>
        </p:txBody>
      </p:sp>
    </p:spTree>
    <p:extLst>
      <p:ext uri="{BB962C8B-B14F-4D97-AF65-F5344CB8AC3E}">
        <p14:creationId xmlns:p14="http://schemas.microsoft.com/office/powerpoint/2010/main" val="1141534503"/>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23B31"/>
      </a:dk2>
      <a:lt2>
        <a:srgbClr val="E8E5E2"/>
      </a:lt2>
      <a:accent1>
        <a:srgbClr val="50A9EB"/>
      </a:accent1>
      <a:accent2>
        <a:srgbClr val="37B3B4"/>
      </a:accent2>
      <a:accent3>
        <a:srgbClr val="33B680"/>
      </a:accent3>
      <a:accent4>
        <a:srgbClr val="2EB946"/>
      </a:accent4>
      <a:accent5>
        <a:srgbClr val="54B735"/>
      </a:accent5>
      <a:accent6>
        <a:srgbClr val="87AE3A"/>
      </a:accent6>
      <a:hlink>
        <a:srgbClr val="A2785A"/>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2180</Words>
  <Application>Microsoft Office PowerPoint</Application>
  <PresentationFormat>ワイド画面</PresentationFormat>
  <Paragraphs>221</Paragraphs>
  <Slides>33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33</vt:i4>
      </vt:variant>
    </vt:vector>
  </HeadingPairs>
  <TitlesOfParts>
    <vt:vector size="38" baseType="lpstr">
      <vt:lpstr>游ゴシック</vt:lpstr>
      <vt:lpstr>Arial</vt:lpstr>
      <vt:lpstr>Avenir Next LT Pro</vt:lpstr>
      <vt:lpstr>Calibri</vt:lpstr>
      <vt:lpstr>AccentBoxVTI</vt:lpstr>
      <vt:lpstr>国際貿易論2020 第11回（7/30）</vt:lpstr>
      <vt:lpstr>PowerPoint プレゼンテーション</vt:lpstr>
      <vt:lpstr>PowerPoint プレゼンテーション</vt:lpstr>
      <vt:lpstr>関税については初回授業で実は語っていた(^_^;</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国際貿易論2020 第11回（7/30）</dc:title>
  <dc:creator>江口由希子</dc:creator>
  <cp:lastModifiedBy>S Eguchi</cp:lastModifiedBy>
  <cp:revision>41</cp:revision>
  <dcterms:created xsi:type="dcterms:W3CDTF">2020-07-29T16:11:52Z</dcterms:created>
  <dcterms:modified xsi:type="dcterms:W3CDTF">2020-08-04T07:16:17Z</dcterms:modified>
</cp:coreProperties>
</file>