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352" r:id="rId2"/>
    <p:sldId id="342" r:id="rId3"/>
    <p:sldId id="465" r:id="rId4"/>
    <p:sldId id="460" r:id="rId5"/>
    <p:sldId id="424" r:id="rId6"/>
    <p:sldId id="425" r:id="rId7"/>
    <p:sldId id="426" r:id="rId8"/>
    <p:sldId id="427" r:id="rId9"/>
    <p:sldId id="428" r:id="rId10"/>
    <p:sldId id="429" r:id="rId11"/>
    <p:sldId id="430" r:id="rId12"/>
    <p:sldId id="431" r:id="rId13"/>
    <p:sldId id="432" r:id="rId14"/>
    <p:sldId id="407" r:id="rId15"/>
    <p:sldId id="408" r:id="rId16"/>
    <p:sldId id="405" r:id="rId17"/>
    <p:sldId id="406" r:id="rId18"/>
    <p:sldId id="436" r:id="rId19"/>
    <p:sldId id="462" r:id="rId20"/>
    <p:sldId id="463" r:id="rId21"/>
    <p:sldId id="438" r:id="rId22"/>
    <p:sldId id="442" r:id="rId23"/>
    <p:sldId id="443" r:id="rId24"/>
    <p:sldId id="446" r:id="rId25"/>
    <p:sldId id="445" r:id="rId26"/>
    <p:sldId id="450" r:id="rId27"/>
    <p:sldId id="451" r:id="rId28"/>
    <p:sldId id="452" r:id="rId29"/>
    <p:sldId id="464" r:id="rId30"/>
    <p:sldId id="455" r:id="rId31"/>
    <p:sldId id="458" r:id="rId32"/>
    <p:sldId id="459" r:id="rId33"/>
    <p:sldId id="433" r:id="rId3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3" autoAdjust="0"/>
    <p:restoredTop sz="94238" autoAdjust="0"/>
  </p:normalViewPr>
  <p:slideViewPr>
    <p:cSldViewPr snapToGrid="0">
      <p:cViewPr varScale="1">
        <p:scale>
          <a:sx n="68" d="100"/>
          <a:sy n="68" d="100"/>
        </p:scale>
        <p:origin x="7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1488D0-A649-4782-B52B-7B5D12EB035E}" type="datetimeFigureOut">
              <a:rPr kumimoji="1" lang="ja-JP" altLang="en-US" smtClean="0"/>
              <a:t>2020/8/4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4D2C9C-D651-4E29-ABD5-2C46F0927638}" type="slidenum">
              <a:rPr kumimoji="1" lang="ja-JP" altLang="en-US" smtClean="0"/>
              <a:t>‹#›</a:t>
            </a:fld>
            <a:endParaRPr kumimoji="1" lang="ja-JP" altLang="en-US"/>
          </a:p>
        </p:txBody>
      </p:sp>
    </p:spTree>
    <p:extLst>
      <p:ext uri="{BB962C8B-B14F-4D97-AF65-F5344CB8AC3E}">
        <p14:creationId xmlns:p14="http://schemas.microsoft.com/office/powerpoint/2010/main" val="1822400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8/4/2020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024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8/4/2020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6789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8/4/2020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67654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8/4/2020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56831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8/4/2020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43898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8/4/2020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96756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8/4/2020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07676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8/4/2020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2304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8/4/2020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9881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8/4/2020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2032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8/4/2020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05689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8/4/2020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479523931"/>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4209EE6-922E-445F-BDA3-269C6608BF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23">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4716089"/>
            <a:ext cx="11097349" cy="1573149"/>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タイトル 1">
            <a:extLst>
              <a:ext uri="{FF2B5EF4-FFF2-40B4-BE49-F238E27FC236}">
                <a16:creationId xmlns:a16="http://schemas.microsoft.com/office/drawing/2014/main" id="{7AE8C576-BB5A-4246-8021-4A302F399034}"/>
              </a:ext>
            </a:extLst>
          </p:cNvPr>
          <p:cNvSpPr>
            <a:spLocks noGrp="1"/>
          </p:cNvSpPr>
          <p:nvPr>
            <p:ph type="ctrTitle"/>
          </p:nvPr>
        </p:nvSpPr>
        <p:spPr>
          <a:xfrm>
            <a:off x="901690" y="4816862"/>
            <a:ext cx="6430414" cy="1371600"/>
          </a:xfrm>
        </p:spPr>
        <p:txBody>
          <a:bodyPr anchor="ctr">
            <a:normAutofit/>
          </a:bodyPr>
          <a:lstStyle/>
          <a:p>
            <a:r>
              <a:rPr kumimoji="1" lang="ja-JP" altLang="en-US" sz="4000"/>
              <a:t>国際貿易論</a:t>
            </a:r>
            <a:r>
              <a:rPr kumimoji="1" lang="en-US" altLang="ja-JP" sz="4000"/>
              <a:t>2020</a:t>
            </a:r>
            <a:br>
              <a:rPr kumimoji="1" lang="en-US" altLang="ja-JP" sz="4000"/>
            </a:br>
            <a:r>
              <a:rPr kumimoji="1" lang="ja-JP" altLang="en-US" sz="4000"/>
              <a:t>第</a:t>
            </a:r>
            <a:r>
              <a:rPr kumimoji="1" lang="en-US" altLang="ja-JP" sz="4000"/>
              <a:t>11</a:t>
            </a:r>
            <a:r>
              <a:rPr kumimoji="1" lang="ja-JP" altLang="en-US" sz="4000"/>
              <a:t>回（</a:t>
            </a:r>
            <a:r>
              <a:rPr kumimoji="1" lang="en-US" altLang="ja-JP" sz="4000"/>
              <a:t>7/30</a:t>
            </a:r>
            <a:r>
              <a:rPr kumimoji="1" lang="ja-JP" altLang="en-US" sz="4000"/>
              <a:t>）</a:t>
            </a:r>
          </a:p>
        </p:txBody>
      </p:sp>
      <p:sp>
        <p:nvSpPr>
          <p:cNvPr id="3" name="字幕 2">
            <a:extLst>
              <a:ext uri="{FF2B5EF4-FFF2-40B4-BE49-F238E27FC236}">
                <a16:creationId xmlns:a16="http://schemas.microsoft.com/office/drawing/2014/main" id="{F7839708-5032-4151-874B-2BA68F6D200B}"/>
              </a:ext>
            </a:extLst>
          </p:cNvPr>
          <p:cNvSpPr>
            <a:spLocks noGrp="1"/>
          </p:cNvSpPr>
          <p:nvPr>
            <p:ph type="subTitle" idx="1"/>
          </p:nvPr>
        </p:nvSpPr>
        <p:spPr>
          <a:xfrm>
            <a:off x="7924796" y="4909985"/>
            <a:ext cx="2893382" cy="1185353"/>
          </a:xfrm>
        </p:spPr>
        <p:txBody>
          <a:bodyPr anchor="ctr">
            <a:normAutofit/>
          </a:bodyPr>
          <a:lstStyle/>
          <a:p>
            <a:r>
              <a:rPr kumimoji="1" lang="ja-JP" altLang="en-US" sz="1700" dirty="0"/>
              <a:t>学生さんへ</a:t>
            </a:r>
            <a:endParaRPr kumimoji="1" lang="en-US" altLang="ja-JP" sz="1700" dirty="0"/>
          </a:p>
          <a:p>
            <a:r>
              <a:rPr kumimoji="1" lang="ja-JP" altLang="en-US" sz="1700" dirty="0"/>
              <a:t>・今日を入れて「</a:t>
            </a:r>
            <a:r>
              <a:rPr kumimoji="1" lang="en-US" altLang="ja-JP" sz="1700" dirty="0"/>
              <a:t>7/30,</a:t>
            </a:r>
            <a:r>
              <a:rPr kumimoji="1" lang="ja-JP" altLang="en-US" sz="1700" dirty="0"/>
              <a:t> </a:t>
            </a:r>
            <a:r>
              <a:rPr kumimoji="1" lang="en-US" altLang="ja-JP" sz="1700" dirty="0"/>
              <a:t>8/6</a:t>
            </a:r>
            <a:r>
              <a:rPr kumimoji="1" lang="ja-JP" altLang="en-US" sz="1700" dirty="0"/>
              <a:t>の</a:t>
            </a:r>
            <a:r>
              <a:rPr kumimoji="1" lang="en-US" altLang="ja-JP" sz="1700" dirty="0"/>
              <a:t>2</a:t>
            </a:r>
            <a:r>
              <a:rPr kumimoji="1" lang="ja-JP" altLang="en-US" sz="1700" dirty="0"/>
              <a:t>回」と「補講」のみ。</a:t>
            </a:r>
            <a:endParaRPr kumimoji="1" lang="en-US" altLang="ja-JP" sz="1700" dirty="0"/>
          </a:p>
        </p:txBody>
      </p:sp>
      <p:pic>
        <p:nvPicPr>
          <p:cNvPr id="5" name="図 4" descr="スクリーンショット, 抽象 が含まれている画像&#10;&#10;自動的に生成された説明">
            <a:extLst>
              <a:ext uri="{FF2B5EF4-FFF2-40B4-BE49-F238E27FC236}">
                <a16:creationId xmlns:a16="http://schemas.microsoft.com/office/drawing/2014/main" id="{4229A1F3-093E-4CFD-A65C-DE2E255118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161" y="301751"/>
            <a:ext cx="10513677" cy="4205471"/>
          </a:xfrm>
          <a:prstGeom prst="rect">
            <a:avLst/>
          </a:prstGeom>
        </p:spPr>
      </p:pic>
      <p:sp>
        <p:nvSpPr>
          <p:cNvPr id="26" name="Rectangle 25">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517571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130604" y="5483123"/>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1363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BBA058A2-C723-47D7-AEC2-A5CB19B72088}"/>
              </a:ext>
            </a:extLst>
          </p:cNvPr>
          <p:cNvSpPr txBox="1"/>
          <p:nvPr/>
        </p:nvSpPr>
        <p:spPr>
          <a:xfrm>
            <a:off x="495553" y="391989"/>
            <a:ext cx="11674991" cy="3539430"/>
          </a:xfrm>
          <a:prstGeom prst="rect">
            <a:avLst/>
          </a:prstGeom>
          <a:noFill/>
        </p:spPr>
        <p:txBody>
          <a:bodyPr wrap="none" rtlCol="0">
            <a:spAutoFit/>
          </a:bodyPr>
          <a:lstStyle/>
          <a:p>
            <a:r>
              <a:rPr kumimoji="1" lang="ja-JP" altLang="en-US" sz="3200" dirty="0"/>
              <a:t>フランスやドイツのワインの作り手さんは、というと、</a:t>
            </a:r>
            <a:endParaRPr kumimoji="1" lang="en-US" altLang="ja-JP" sz="3200" dirty="0"/>
          </a:p>
          <a:p>
            <a:r>
              <a:rPr kumimoji="1" lang="ja-JP" altLang="en-US" sz="3200" dirty="0"/>
              <a:t>「せっかく自分たちがある値段で、日本向けにワインを</a:t>
            </a:r>
            <a:endParaRPr kumimoji="1" lang="en-US" altLang="ja-JP" sz="3200" dirty="0"/>
          </a:p>
          <a:p>
            <a:r>
              <a:rPr kumimoji="1" lang="ja-JP" altLang="en-US" sz="3200" dirty="0"/>
              <a:t>売った（仲買人に売って、出荷してもらった）のに、</a:t>
            </a:r>
            <a:endParaRPr kumimoji="1" lang="en-US" altLang="ja-JP" sz="3200" dirty="0"/>
          </a:p>
          <a:p>
            <a:r>
              <a:rPr kumimoji="1" lang="ja-JP" altLang="en-US" sz="3200" dirty="0"/>
              <a:t>日本政府が関税をかけて、（日本人にとって）ワインの値段を</a:t>
            </a:r>
            <a:endParaRPr kumimoji="1" lang="en-US" altLang="ja-JP" sz="3200" dirty="0"/>
          </a:p>
          <a:p>
            <a:r>
              <a:rPr kumimoji="1" lang="ja-JP" altLang="en-US" sz="3200" dirty="0"/>
              <a:t>高くした。そのため売れ行きに悪影響がでてしまう（思った</a:t>
            </a:r>
            <a:endParaRPr kumimoji="1" lang="en-US" altLang="ja-JP" sz="3200" dirty="0"/>
          </a:p>
          <a:p>
            <a:r>
              <a:rPr kumimoji="1" lang="ja-JP" altLang="en-US" sz="3200" dirty="0"/>
              <a:t>ほどの量が買ってもらえない）」</a:t>
            </a:r>
            <a:endParaRPr kumimoji="1" lang="en-US" altLang="ja-JP" sz="3200" dirty="0"/>
          </a:p>
          <a:p>
            <a:r>
              <a:rPr kumimoji="1" lang="ja-JP" altLang="en-US" sz="3200" dirty="0"/>
              <a:t>という、どこか「商売の邪魔」をされる感覚になる。</a:t>
            </a:r>
          </a:p>
        </p:txBody>
      </p:sp>
      <p:sp>
        <p:nvSpPr>
          <p:cNvPr id="10" name="テキスト ボックス 9">
            <a:extLst>
              <a:ext uri="{FF2B5EF4-FFF2-40B4-BE49-F238E27FC236}">
                <a16:creationId xmlns:a16="http://schemas.microsoft.com/office/drawing/2014/main" id="{63F05F9C-2160-41E0-B2B8-933DF91FE5D0}"/>
              </a:ext>
            </a:extLst>
          </p:cNvPr>
          <p:cNvSpPr txBox="1"/>
          <p:nvPr/>
        </p:nvSpPr>
        <p:spPr>
          <a:xfrm>
            <a:off x="830047" y="4336078"/>
            <a:ext cx="11264622" cy="2062103"/>
          </a:xfrm>
          <a:prstGeom prst="rect">
            <a:avLst/>
          </a:prstGeom>
          <a:noFill/>
        </p:spPr>
        <p:txBody>
          <a:bodyPr wrap="none" rtlCol="0">
            <a:spAutoFit/>
          </a:bodyPr>
          <a:lstStyle/>
          <a:p>
            <a:r>
              <a:rPr kumimoji="1" lang="ja-JP" altLang="en-US" sz="3200" dirty="0"/>
              <a:t>その一方で、山梨県などで「日本製のワイン」を作っている</a:t>
            </a:r>
            <a:endParaRPr kumimoji="1" lang="en-US" altLang="ja-JP" sz="3200" dirty="0"/>
          </a:p>
          <a:p>
            <a:r>
              <a:rPr kumimoji="1" lang="ja-JP" altLang="en-US" sz="3200" dirty="0"/>
              <a:t>農家の人にとっては「日本政府が関税によって、</a:t>
            </a:r>
            <a:endParaRPr kumimoji="1" lang="en-US" altLang="ja-JP" sz="3200" dirty="0"/>
          </a:p>
          <a:p>
            <a:r>
              <a:rPr kumimoji="1" lang="ja-JP" altLang="en-US" sz="3200" dirty="0"/>
              <a:t>日本製のワインを「守ってくれた。助けてくれた」</a:t>
            </a:r>
            <a:endParaRPr kumimoji="1" lang="en-US" altLang="ja-JP" sz="3200" dirty="0"/>
          </a:p>
          <a:p>
            <a:r>
              <a:rPr kumimoji="1" lang="ja-JP" altLang="en-US" sz="3200" dirty="0"/>
              <a:t>ということになる。</a:t>
            </a:r>
          </a:p>
        </p:txBody>
      </p:sp>
    </p:spTree>
    <p:extLst>
      <p:ext uri="{BB962C8B-B14F-4D97-AF65-F5344CB8AC3E}">
        <p14:creationId xmlns:p14="http://schemas.microsoft.com/office/powerpoint/2010/main" val="2824678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3D7E50A-C392-4536-A7F3-FC585676B4A2}"/>
              </a:ext>
            </a:extLst>
          </p:cNvPr>
          <p:cNvSpPr txBox="1"/>
          <p:nvPr/>
        </p:nvSpPr>
        <p:spPr>
          <a:xfrm>
            <a:off x="779929" y="833718"/>
            <a:ext cx="8494633" cy="1200329"/>
          </a:xfrm>
          <a:prstGeom prst="rect">
            <a:avLst/>
          </a:prstGeom>
          <a:noFill/>
        </p:spPr>
        <p:txBody>
          <a:bodyPr wrap="none" rtlCol="0">
            <a:spAutoFit/>
          </a:bodyPr>
          <a:lstStyle/>
          <a:p>
            <a:r>
              <a:rPr kumimoji="1" lang="ja-JP" altLang="en-US" sz="3600" dirty="0"/>
              <a:t>ということは、関税というのは、</a:t>
            </a:r>
            <a:endParaRPr kumimoji="1" lang="en-US" altLang="ja-JP" sz="3600" dirty="0"/>
          </a:p>
          <a:p>
            <a:r>
              <a:rPr kumimoji="1" lang="ja-JP" altLang="en-US" sz="3600" dirty="0"/>
              <a:t>いいことなのか、悪いことなのか・・・</a:t>
            </a:r>
          </a:p>
        </p:txBody>
      </p:sp>
      <p:sp>
        <p:nvSpPr>
          <p:cNvPr id="4" name="テキスト ボックス 3">
            <a:extLst>
              <a:ext uri="{FF2B5EF4-FFF2-40B4-BE49-F238E27FC236}">
                <a16:creationId xmlns:a16="http://schemas.microsoft.com/office/drawing/2014/main" id="{460B7788-F97F-4869-B2D8-B95B0FA9D5F4}"/>
              </a:ext>
            </a:extLst>
          </p:cNvPr>
          <p:cNvSpPr txBox="1"/>
          <p:nvPr/>
        </p:nvSpPr>
        <p:spPr>
          <a:xfrm>
            <a:off x="1024090" y="2501804"/>
            <a:ext cx="10238700" cy="954107"/>
          </a:xfrm>
          <a:prstGeom prst="rect">
            <a:avLst/>
          </a:prstGeom>
          <a:noFill/>
        </p:spPr>
        <p:txBody>
          <a:bodyPr wrap="none" rtlCol="0">
            <a:spAutoFit/>
          </a:bodyPr>
          <a:lstStyle/>
          <a:p>
            <a:r>
              <a:rPr kumimoji="1" lang="ja-JP" altLang="en-US" sz="2800" dirty="0"/>
              <a:t>もし君が、</a:t>
            </a:r>
            <a:r>
              <a:rPr kumimoji="1" lang="ja-JP" altLang="en-US" sz="2800" dirty="0">
                <a:solidFill>
                  <a:srgbClr val="FF0000"/>
                </a:solidFill>
              </a:rPr>
              <a:t>山梨のワイン作りをしている企業</a:t>
            </a:r>
            <a:r>
              <a:rPr kumimoji="1" lang="ja-JP" altLang="en-US" sz="2800" dirty="0"/>
              <a:t>に</a:t>
            </a:r>
            <a:r>
              <a:rPr kumimoji="1" lang="ja-JP" altLang="en-US" sz="2800" dirty="0">
                <a:solidFill>
                  <a:srgbClr val="FF0000"/>
                </a:solidFill>
              </a:rPr>
              <a:t>就職したい</a:t>
            </a:r>
            <a:r>
              <a:rPr kumimoji="1" lang="ja-JP" altLang="en-US" sz="2800" dirty="0"/>
              <a:t>、と</a:t>
            </a:r>
            <a:endParaRPr kumimoji="1" lang="en-US" altLang="ja-JP" sz="2800" dirty="0"/>
          </a:p>
          <a:p>
            <a:r>
              <a:rPr kumimoji="1" lang="ja-JP" altLang="en-US" sz="2800" dirty="0"/>
              <a:t>思っていたとするならば、君は</a:t>
            </a:r>
            <a:r>
              <a:rPr kumimoji="1" lang="ja-JP" altLang="en-US" sz="2800" dirty="0">
                <a:solidFill>
                  <a:srgbClr val="FF0000"/>
                </a:solidFill>
              </a:rPr>
              <a:t>どう答える？</a:t>
            </a:r>
          </a:p>
        </p:txBody>
      </p:sp>
      <p:sp>
        <p:nvSpPr>
          <p:cNvPr id="5" name="テキスト ボックス 4">
            <a:extLst>
              <a:ext uri="{FF2B5EF4-FFF2-40B4-BE49-F238E27FC236}">
                <a16:creationId xmlns:a16="http://schemas.microsoft.com/office/drawing/2014/main" id="{413166A7-1BAA-4752-8F1F-D9C8C572BA75}"/>
              </a:ext>
            </a:extLst>
          </p:cNvPr>
          <p:cNvSpPr txBox="1"/>
          <p:nvPr/>
        </p:nvSpPr>
        <p:spPr>
          <a:xfrm>
            <a:off x="1024090" y="4113713"/>
            <a:ext cx="10854253" cy="2062103"/>
          </a:xfrm>
          <a:prstGeom prst="rect">
            <a:avLst/>
          </a:prstGeom>
          <a:noFill/>
        </p:spPr>
        <p:txBody>
          <a:bodyPr wrap="none" rtlCol="0">
            <a:spAutoFit/>
          </a:bodyPr>
          <a:lstStyle/>
          <a:p>
            <a:r>
              <a:rPr kumimoji="1" lang="ja-JP" altLang="en-US" sz="3200" dirty="0"/>
              <a:t>もし君が、（フランスやドイツのワインをたくさん</a:t>
            </a:r>
            <a:endParaRPr kumimoji="1" lang="en-US" altLang="ja-JP" sz="3200" dirty="0"/>
          </a:p>
          <a:p>
            <a:r>
              <a:rPr kumimoji="1" lang="ja-JP" altLang="en-US" sz="3200" dirty="0"/>
              <a:t>日本人に売りたいと思っている、</a:t>
            </a:r>
            <a:r>
              <a:rPr kumimoji="1" lang="ja-JP" altLang="en-US" sz="3200" dirty="0">
                <a:solidFill>
                  <a:srgbClr val="FF0000"/>
                </a:solidFill>
              </a:rPr>
              <a:t>日本の）</a:t>
            </a:r>
            <a:endParaRPr kumimoji="1" lang="en-US" altLang="ja-JP" sz="3200" dirty="0">
              <a:solidFill>
                <a:srgbClr val="FF0000"/>
              </a:solidFill>
            </a:endParaRPr>
          </a:p>
          <a:p>
            <a:r>
              <a:rPr kumimoji="1" lang="ja-JP" altLang="en-US" sz="3200" dirty="0">
                <a:solidFill>
                  <a:srgbClr val="FF0000"/>
                </a:solidFill>
              </a:rPr>
              <a:t>コンビニ運営会社に就職したい</a:t>
            </a:r>
            <a:r>
              <a:rPr kumimoji="1" lang="ja-JP" altLang="en-US" sz="3200" dirty="0"/>
              <a:t>、と思っていたとするなら</a:t>
            </a:r>
            <a:endParaRPr kumimoji="1" lang="en-US" altLang="ja-JP" sz="3200" dirty="0"/>
          </a:p>
          <a:p>
            <a:r>
              <a:rPr kumimoji="1" lang="ja-JP" altLang="en-US" sz="3200" dirty="0"/>
              <a:t>君は</a:t>
            </a:r>
            <a:r>
              <a:rPr kumimoji="1" lang="ja-JP" altLang="en-US" sz="3200" dirty="0">
                <a:solidFill>
                  <a:srgbClr val="FF0000"/>
                </a:solidFill>
              </a:rPr>
              <a:t>どう答える？</a:t>
            </a:r>
          </a:p>
        </p:txBody>
      </p:sp>
    </p:spTree>
    <p:extLst>
      <p:ext uri="{BB962C8B-B14F-4D97-AF65-F5344CB8AC3E}">
        <p14:creationId xmlns:p14="http://schemas.microsoft.com/office/powerpoint/2010/main" val="679776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685899E-F2FA-4D58-B2A4-1318C2E73A67}"/>
              </a:ext>
            </a:extLst>
          </p:cNvPr>
          <p:cNvSpPr txBox="1"/>
          <p:nvPr/>
        </p:nvSpPr>
        <p:spPr>
          <a:xfrm>
            <a:off x="106640" y="349344"/>
            <a:ext cx="12085360" cy="584775"/>
          </a:xfrm>
          <a:prstGeom prst="rect">
            <a:avLst/>
          </a:prstGeom>
          <a:noFill/>
        </p:spPr>
        <p:txBody>
          <a:bodyPr wrap="none" rtlCol="0">
            <a:spAutoFit/>
          </a:bodyPr>
          <a:lstStyle/>
          <a:p>
            <a:r>
              <a:rPr kumimoji="1" lang="ja-JP" altLang="en-US" sz="3200" dirty="0"/>
              <a:t>関税をかけることは、実は「正しい」事なのかも知れない・・・</a:t>
            </a:r>
          </a:p>
        </p:txBody>
      </p:sp>
      <p:sp>
        <p:nvSpPr>
          <p:cNvPr id="3" name="テキスト ボックス 2">
            <a:extLst>
              <a:ext uri="{FF2B5EF4-FFF2-40B4-BE49-F238E27FC236}">
                <a16:creationId xmlns:a16="http://schemas.microsoft.com/office/drawing/2014/main" id="{73131C98-7BC4-4EBD-A24D-E69948259A18}"/>
              </a:ext>
            </a:extLst>
          </p:cNvPr>
          <p:cNvSpPr txBox="1"/>
          <p:nvPr/>
        </p:nvSpPr>
        <p:spPr>
          <a:xfrm>
            <a:off x="1111623" y="1383871"/>
            <a:ext cx="9623147" cy="584775"/>
          </a:xfrm>
          <a:prstGeom prst="rect">
            <a:avLst/>
          </a:prstGeom>
          <a:noFill/>
        </p:spPr>
        <p:txBody>
          <a:bodyPr wrap="none" rtlCol="0">
            <a:spAutoFit/>
          </a:bodyPr>
          <a:lstStyle/>
          <a:p>
            <a:r>
              <a:rPr kumimoji="1" lang="ja-JP" altLang="en-US" sz="3200" dirty="0"/>
              <a:t>だって、日本の産業を「守ってくれる」のだから。</a:t>
            </a:r>
          </a:p>
        </p:txBody>
      </p:sp>
      <p:sp>
        <p:nvSpPr>
          <p:cNvPr id="4" name="テキスト ボックス 3">
            <a:extLst>
              <a:ext uri="{FF2B5EF4-FFF2-40B4-BE49-F238E27FC236}">
                <a16:creationId xmlns:a16="http://schemas.microsoft.com/office/drawing/2014/main" id="{1E9FF989-327C-4752-B6F7-57E10A3853F3}"/>
              </a:ext>
            </a:extLst>
          </p:cNvPr>
          <p:cNvSpPr txBox="1"/>
          <p:nvPr/>
        </p:nvSpPr>
        <p:spPr>
          <a:xfrm>
            <a:off x="248295" y="2735321"/>
            <a:ext cx="8392041" cy="584775"/>
          </a:xfrm>
          <a:prstGeom prst="rect">
            <a:avLst/>
          </a:prstGeom>
          <a:noFill/>
        </p:spPr>
        <p:txBody>
          <a:bodyPr wrap="none" rtlCol="0">
            <a:spAutoFit/>
          </a:bodyPr>
          <a:lstStyle/>
          <a:p>
            <a:r>
              <a:rPr kumimoji="1" lang="ja-JP" altLang="en-US" sz="3200" dirty="0"/>
              <a:t>いやいや、関税は「けしからん」事だ・・・</a:t>
            </a:r>
          </a:p>
        </p:txBody>
      </p:sp>
      <p:sp>
        <p:nvSpPr>
          <p:cNvPr id="5" name="テキスト ボックス 4">
            <a:extLst>
              <a:ext uri="{FF2B5EF4-FFF2-40B4-BE49-F238E27FC236}">
                <a16:creationId xmlns:a16="http://schemas.microsoft.com/office/drawing/2014/main" id="{C8020CFD-A2C1-442E-9911-B51AF735267C}"/>
              </a:ext>
            </a:extLst>
          </p:cNvPr>
          <p:cNvSpPr txBox="1"/>
          <p:nvPr/>
        </p:nvSpPr>
        <p:spPr>
          <a:xfrm>
            <a:off x="1111623" y="4086771"/>
            <a:ext cx="10443885" cy="1077218"/>
          </a:xfrm>
          <a:prstGeom prst="rect">
            <a:avLst/>
          </a:prstGeom>
          <a:noFill/>
        </p:spPr>
        <p:txBody>
          <a:bodyPr wrap="none" rtlCol="0">
            <a:spAutoFit/>
          </a:bodyPr>
          <a:lstStyle/>
          <a:p>
            <a:r>
              <a:rPr kumimoji="1" lang="ja-JP" altLang="en-US" sz="3200" dirty="0"/>
              <a:t>だって、消費者は安くて（まあまあ）良いものを</a:t>
            </a:r>
            <a:endParaRPr kumimoji="1" lang="en-US" altLang="ja-JP" sz="3200" dirty="0"/>
          </a:p>
          <a:p>
            <a:r>
              <a:rPr kumimoji="1" lang="ja-JP" altLang="en-US" sz="3200" dirty="0"/>
              <a:t>手に入れにくくされて、不満がたまるじゃないか！！！</a:t>
            </a:r>
          </a:p>
        </p:txBody>
      </p:sp>
    </p:spTree>
    <p:extLst>
      <p:ext uri="{BB962C8B-B14F-4D97-AF65-F5344CB8AC3E}">
        <p14:creationId xmlns:p14="http://schemas.microsoft.com/office/powerpoint/2010/main" val="2623057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035FA5F9-6E41-47C6-9347-3EAA996AA918}"/>
              </a:ext>
            </a:extLst>
          </p:cNvPr>
          <p:cNvSpPr txBox="1"/>
          <p:nvPr/>
        </p:nvSpPr>
        <p:spPr>
          <a:xfrm>
            <a:off x="729402" y="972720"/>
            <a:ext cx="10745249" cy="2062103"/>
          </a:xfrm>
          <a:prstGeom prst="rect">
            <a:avLst/>
          </a:prstGeom>
          <a:noFill/>
        </p:spPr>
        <p:txBody>
          <a:bodyPr wrap="none" rtlCol="0">
            <a:spAutoFit/>
          </a:bodyPr>
          <a:lstStyle/>
          <a:p>
            <a:r>
              <a:rPr kumimoji="1" lang="ja-JP" altLang="en-US" sz="3200" dirty="0"/>
              <a:t>新潟県にいると、</a:t>
            </a:r>
            <a:r>
              <a:rPr kumimoji="1" lang="en-US" altLang="ja-JP" sz="3200" dirty="0">
                <a:solidFill>
                  <a:srgbClr val="FF0000"/>
                </a:solidFill>
              </a:rPr>
              <a:t>TPP</a:t>
            </a:r>
            <a:r>
              <a:rPr kumimoji="1" lang="ja-JP" altLang="en-US" sz="3200" dirty="0"/>
              <a:t>という、「関税をやめましょうね」</a:t>
            </a:r>
            <a:endParaRPr kumimoji="1" lang="en-US" altLang="ja-JP" sz="3200" dirty="0"/>
          </a:p>
          <a:p>
            <a:r>
              <a:rPr kumimoji="1" lang="ja-JP" altLang="en-US" sz="3200" dirty="0"/>
              <a:t>という国際的な取り組みの</a:t>
            </a:r>
            <a:r>
              <a:rPr lang="ja-JP" altLang="en-US" sz="3200" dirty="0"/>
              <a:t>輪の中に</a:t>
            </a:r>
            <a:endParaRPr lang="en-US" altLang="ja-JP" sz="3200" dirty="0"/>
          </a:p>
          <a:p>
            <a:r>
              <a:rPr lang="ja-JP" altLang="en-US" sz="3200" dirty="0"/>
              <a:t>「</a:t>
            </a:r>
            <a:r>
              <a:rPr lang="ja-JP" altLang="en-US" sz="3200" dirty="0">
                <a:solidFill>
                  <a:srgbClr val="FF0000"/>
                </a:solidFill>
              </a:rPr>
              <a:t>日本も加わりましょう。当然、農業についても。</a:t>
            </a:r>
            <a:r>
              <a:rPr lang="ja-JP" altLang="en-US" sz="3200" dirty="0"/>
              <a:t>」と</a:t>
            </a:r>
            <a:endParaRPr lang="en-US" altLang="ja-JP" sz="3200" dirty="0"/>
          </a:p>
          <a:p>
            <a:r>
              <a:rPr lang="ja-JP" altLang="en-US" sz="3200" dirty="0"/>
              <a:t>いったことは、まことに</a:t>
            </a:r>
            <a:r>
              <a:rPr kumimoji="1" lang="ja-JP" altLang="en-US" sz="3200" dirty="0"/>
              <a:t>切なる大問題です。</a:t>
            </a:r>
            <a:endParaRPr kumimoji="1" lang="en-US" altLang="ja-JP" sz="3200" dirty="0"/>
          </a:p>
        </p:txBody>
      </p:sp>
      <p:sp>
        <p:nvSpPr>
          <p:cNvPr id="7" name="テキスト ボックス 6">
            <a:extLst>
              <a:ext uri="{FF2B5EF4-FFF2-40B4-BE49-F238E27FC236}">
                <a16:creationId xmlns:a16="http://schemas.microsoft.com/office/drawing/2014/main" id="{467BAA1F-F4F8-413B-956B-3A45B11BD2C8}"/>
              </a:ext>
            </a:extLst>
          </p:cNvPr>
          <p:cNvSpPr txBox="1"/>
          <p:nvPr/>
        </p:nvSpPr>
        <p:spPr>
          <a:xfrm>
            <a:off x="136921" y="210315"/>
            <a:ext cx="10443885" cy="584775"/>
          </a:xfrm>
          <a:prstGeom prst="rect">
            <a:avLst/>
          </a:prstGeom>
          <a:noFill/>
        </p:spPr>
        <p:txBody>
          <a:bodyPr wrap="none" rtlCol="0">
            <a:spAutoFit/>
          </a:bodyPr>
          <a:lstStyle/>
          <a:p>
            <a:r>
              <a:rPr kumimoji="1" lang="ja-JP" altLang="en-US" sz="3200" dirty="0"/>
              <a:t>「米どころ新潟」に住んでいると、関税は大問題です。</a:t>
            </a:r>
          </a:p>
        </p:txBody>
      </p:sp>
      <p:sp>
        <p:nvSpPr>
          <p:cNvPr id="8" name="テキスト ボックス 7">
            <a:extLst>
              <a:ext uri="{FF2B5EF4-FFF2-40B4-BE49-F238E27FC236}">
                <a16:creationId xmlns:a16="http://schemas.microsoft.com/office/drawing/2014/main" id="{A1B036E7-3411-4D1C-94EF-7B30BF2CCF85}"/>
              </a:ext>
            </a:extLst>
          </p:cNvPr>
          <p:cNvSpPr txBox="1"/>
          <p:nvPr/>
        </p:nvSpPr>
        <p:spPr>
          <a:xfrm>
            <a:off x="1332131" y="5040335"/>
            <a:ext cx="10142520" cy="1384995"/>
          </a:xfrm>
          <a:prstGeom prst="rect">
            <a:avLst/>
          </a:prstGeom>
          <a:noFill/>
        </p:spPr>
        <p:txBody>
          <a:bodyPr wrap="none" rtlCol="0">
            <a:spAutoFit/>
          </a:bodyPr>
          <a:lstStyle/>
          <a:p>
            <a:r>
              <a:rPr kumimoji="1" lang="ja-JP" altLang="en-US" sz="2800" dirty="0"/>
              <a:t>ちなみに</a:t>
            </a:r>
            <a:r>
              <a:rPr kumimoji="1" lang="ja-JP" altLang="en-US" sz="2800" dirty="0">
                <a:solidFill>
                  <a:srgbClr val="FF0000"/>
                </a:solidFill>
              </a:rPr>
              <a:t>新潟産業大学には</a:t>
            </a:r>
            <a:r>
              <a:rPr kumimoji="1" lang="en-US" altLang="ja-JP" sz="2800" dirty="0">
                <a:solidFill>
                  <a:srgbClr val="FF0000"/>
                </a:solidFill>
              </a:rPr>
              <a:t>TPP</a:t>
            </a:r>
            <a:r>
              <a:rPr kumimoji="1" lang="ja-JP" altLang="en-US" sz="2800" dirty="0">
                <a:solidFill>
                  <a:srgbClr val="FF0000"/>
                </a:solidFill>
              </a:rPr>
              <a:t>については「賛成」という論を</a:t>
            </a:r>
            <a:endParaRPr kumimoji="1" lang="en-US" altLang="ja-JP" sz="2800" dirty="0">
              <a:solidFill>
                <a:srgbClr val="FF0000"/>
              </a:solidFill>
            </a:endParaRPr>
          </a:p>
          <a:p>
            <a:r>
              <a:rPr kumimoji="1" lang="ja-JP" altLang="en-US" sz="2800" dirty="0">
                <a:solidFill>
                  <a:srgbClr val="FF0000"/>
                </a:solidFill>
              </a:rPr>
              <a:t>述べられていた方もいらっしゃいます</a:t>
            </a:r>
            <a:r>
              <a:rPr kumimoji="1" lang="ja-JP" altLang="en-US" sz="2800" dirty="0"/>
              <a:t>。</a:t>
            </a:r>
            <a:r>
              <a:rPr lang="ja-JP" altLang="en-US" sz="2800" dirty="0"/>
              <a:t>私個人は、正直、</a:t>
            </a:r>
            <a:endParaRPr lang="en-US" altLang="ja-JP" sz="2800" dirty="0"/>
          </a:p>
          <a:p>
            <a:r>
              <a:rPr lang="ja-JP" altLang="en-US" sz="2800" dirty="0"/>
              <a:t>「賛成」と言う「度胸」は、ありません（でした）。</a:t>
            </a:r>
            <a:endParaRPr kumimoji="1" lang="ja-JP" altLang="en-US" sz="2800" dirty="0"/>
          </a:p>
        </p:txBody>
      </p:sp>
      <p:sp>
        <p:nvSpPr>
          <p:cNvPr id="9" name="テキスト ボックス 8">
            <a:extLst>
              <a:ext uri="{FF2B5EF4-FFF2-40B4-BE49-F238E27FC236}">
                <a16:creationId xmlns:a16="http://schemas.microsoft.com/office/drawing/2014/main" id="{7835435A-D4BE-4422-B90D-812786E97ABF}"/>
              </a:ext>
            </a:extLst>
          </p:cNvPr>
          <p:cNvSpPr txBox="1"/>
          <p:nvPr/>
        </p:nvSpPr>
        <p:spPr>
          <a:xfrm>
            <a:off x="717349" y="3498970"/>
            <a:ext cx="10033516" cy="1077218"/>
          </a:xfrm>
          <a:prstGeom prst="rect">
            <a:avLst/>
          </a:prstGeom>
          <a:noFill/>
        </p:spPr>
        <p:txBody>
          <a:bodyPr wrap="none" rtlCol="0">
            <a:spAutoFit/>
          </a:bodyPr>
          <a:lstStyle/>
          <a:p>
            <a:r>
              <a:rPr kumimoji="1" lang="ja-JP" altLang="en-US" sz="3200" dirty="0">
                <a:solidFill>
                  <a:srgbClr val="FF0000"/>
                </a:solidFill>
              </a:rPr>
              <a:t>新潟県にある新潟産業大学は、</a:t>
            </a:r>
            <a:r>
              <a:rPr kumimoji="1" lang="en-US" altLang="ja-JP" sz="3200" dirty="0">
                <a:solidFill>
                  <a:srgbClr val="FF0000"/>
                </a:solidFill>
              </a:rPr>
              <a:t>TPP</a:t>
            </a:r>
            <a:r>
              <a:rPr kumimoji="1" lang="ja-JP" altLang="en-US" sz="3200" dirty="0">
                <a:solidFill>
                  <a:srgbClr val="FF0000"/>
                </a:solidFill>
              </a:rPr>
              <a:t>には、</a:t>
            </a:r>
            <a:endParaRPr kumimoji="1" lang="en-US" altLang="ja-JP" sz="3200" dirty="0">
              <a:solidFill>
                <a:srgbClr val="FF0000"/>
              </a:solidFill>
            </a:endParaRPr>
          </a:p>
          <a:p>
            <a:r>
              <a:rPr kumimoji="1" lang="ja-JP" altLang="en-US" sz="3200" dirty="0">
                <a:solidFill>
                  <a:srgbClr val="FF0000"/>
                </a:solidFill>
              </a:rPr>
              <a:t>賛成なのでしょうか、</a:t>
            </a:r>
            <a:r>
              <a:rPr lang="ja-JP" altLang="en-US" sz="3200" dirty="0">
                <a:solidFill>
                  <a:srgbClr val="FF0000"/>
                </a:solidFill>
              </a:rPr>
              <a:t>それとも反対なのでしょうか？</a:t>
            </a:r>
            <a:endParaRPr kumimoji="1" lang="ja-JP" altLang="en-US" sz="3200" dirty="0">
              <a:solidFill>
                <a:srgbClr val="FF0000"/>
              </a:solidFill>
            </a:endParaRPr>
          </a:p>
        </p:txBody>
      </p:sp>
    </p:spTree>
    <p:extLst>
      <p:ext uri="{BB962C8B-B14F-4D97-AF65-F5344CB8AC3E}">
        <p14:creationId xmlns:p14="http://schemas.microsoft.com/office/powerpoint/2010/main" val="1597265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テキスト, 地図 が含まれている画像&#10;&#10;自動的に生成された説明">
            <a:extLst>
              <a:ext uri="{FF2B5EF4-FFF2-40B4-BE49-F238E27FC236}">
                <a16:creationId xmlns:a16="http://schemas.microsoft.com/office/drawing/2014/main" id="{07461566-1967-4F5F-8C25-6918F6F8B3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8350" y="15240"/>
            <a:ext cx="8115300" cy="6827520"/>
          </a:xfrm>
          <a:prstGeom prst="rect">
            <a:avLst/>
          </a:prstGeom>
        </p:spPr>
      </p:pic>
    </p:spTree>
    <p:extLst>
      <p:ext uri="{BB962C8B-B14F-4D97-AF65-F5344CB8AC3E}">
        <p14:creationId xmlns:p14="http://schemas.microsoft.com/office/powerpoint/2010/main" val="3171905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テキスト, 地図 が含まれている画像&#10;&#10;自動的に生成された説明">
            <a:extLst>
              <a:ext uri="{FF2B5EF4-FFF2-40B4-BE49-F238E27FC236}">
                <a16:creationId xmlns:a16="http://schemas.microsoft.com/office/drawing/2014/main" id="{3D7373A0-02BD-48D8-AE3D-3C1D42627A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4020" y="788670"/>
            <a:ext cx="8823960" cy="5280660"/>
          </a:xfrm>
          <a:prstGeom prst="rect">
            <a:avLst/>
          </a:prstGeom>
        </p:spPr>
      </p:pic>
    </p:spTree>
    <p:extLst>
      <p:ext uri="{BB962C8B-B14F-4D97-AF65-F5344CB8AC3E}">
        <p14:creationId xmlns:p14="http://schemas.microsoft.com/office/powerpoint/2010/main" val="1403153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テキスト, 地図 が含まれている画像&#10;&#10;自動的に生成された説明">
            <a:extLst>
              <a:ext uri="{FF2B5EF4-FFF2-40B4-BE49-F238E27FC236}">
                <a16:creationId xmlns:a16="http://schemas.microsoft.com/office/drawing/2014/main" id="{B3BDB068-9494-4D4A-B89A-CAEC6E7A3B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0230" y="152400"/>
            <a:ext cx="8511540" cy="6553200"/>
          </a:xfrm>
          <a:prstGeom prst="rect">
            <a:avLst/>
          </a:prstGeom>
        </p:spPr>
      </p:pic>
    </p:spTree>
    <p:extLst>
      <p:ext uri="{BB962C8B-B14F-4D97-AF65-F5344CB8AC3E}">
        <p14:creationId xmlns:p14="http://schemas.microsoft.com/office/powerpoint/2010/main" val="373228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テキスト, 地図 が含まれている画像&#10;&#10;自動的に生成された説明">
            <a:extLst>
              <a:ext uri="{FF2B5EF4-FFF2-40B4-BE49-F238E27FC236}">
                <a16:creationId xmlns:a16="http://schemas.microsoft.com/office/drawing/2014/main" id="{B8BE9120-ABF0-499E-A463-1406FD4BE8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6890" y="582930"/>
            <a:ext cx="8618220" cy="5692140"/>
          </a:xfrm>
          <a:prstGeom prst="rect">
            <a:avLst/>
          </a:prstGeom>
        </p:spPr>
      </p:pic>
    </p:spTree>
    <p:extLst>
      <p:ext uri="{BB962C8B-B14F-4D97-AF65-F5344CB8AC3E}">
        <p14:creationId xmlns:p14="http://schemas.microsoft.com/office/powerpoint/2010/main" val="2269781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線コネクタ 29">
            <a:extLst>
              <a:ext uri="{FF2B5EF4-FFF2-40B4-BE49-F238E27FC236}">
                <a16:creationId xmlns:a16="http://schemas.microsoft.com/office/drawing/2014/main" id="{55F458B7-58FE-46D0-ABD4-C5F8288262AE}"/>
              </a:ext>
            </a:extLst>
          </p:cNvPr>
          <p:cNvCxnSpPr>
            <a:cxnSpLocks/>
          </p:cNvCxnSpPr>
          <p:nvPr/>
        </p:nvCxnSpPr>
        <p:spPr>
          <a:xfrm flipH="1">
            <a:off x="450986" y="4974418"/>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32" name="直線コネクタ 31">
            <a:extLst>
              <a:ext uri="{FF2B5EF4-FFF2-40B4-BE49-F238E27FC236}">
                <a16:creationId xmlns:a16="http://schemas.microsoft.com/office/drawing/2014/main" id="{670F63F1-905B-4BDB-9107-CFD1D8B064DE}"/>
              </a:ext>
            </a:extLst>
          </p:cNvPr>
          <p:cNvCxnSpPr>
            <a:cxnSpLocks/>
          </p:cNvCxnSpPr>
          <p:nvPr/>
        </p:nvCxnSpPr>
        <p:spPr>
          <a:xfrm>
            <a:off x="450985" y="2224636"/>
            <a:ext cx="0" cy="2749782"/>
          </a:xfrm>
          <a:prstGeom prst="line">
            <a:avLst/>
          </a:prstGeom>
        </p:spPr>
        <p:style>
          <a:lnRef idx="3">
            <a:schemeClr val="dk1"/>
          </a:lnRef>
          <a:fillRef idx="0">
            <a:schemeClr val="dk1"/>
          </a:fillRef>
          <a:effectRef idx="2">
            <a:schemeClr val="dk1"/>
          </a:effectRef>
          <a:fontRef idx="minor">
            <a:schemeClr val="tx1"/>
          </a:fontRef>
        </p:style>
      </p:cxnSp>
      <p:sp>
        <p:nvSpPr>
          <p:cNvPr id="4" name="テキスト ボックス 3">
            <a:extLst>
              <a:ext uri="{FF2B5EF4-FFF2-40B4-BE49-F238E27FC236}">
                <a16:creationId xmlns:a16="http://schemas.microsoft.com/office/drawing/2014/main" id="{91EEEF48-6109-41EB-8BC0-6BE66F53AD1E}"/>
              </a:ext>
            </a:extLst>
          </p:cNvPr>
          <p:cNvSpPr txBox="1"/>
          <p:nvPr/>
        </p:nvSpPr>
        <p:spPr>
          <a:xfrm>
            <a:off x="3379177" y="5240282"/>
            <a:ext cx="646331" cy="369332"/>
          </a:xfrm>
          <a:prstGeom prst="rect">
            <a:avLst/>
          </a:prstGeom>
          <a:noFill/>
        </p:spPr>
        <p:txBody>
          <a:bodyPr wrap="none" rtlCol="0">
            <a:spAutoFit/>
          </a:bodyPr>
          <a:lstStyle/>
          <a:p>
            <a:r>
              <a:rPr kumimoji="1" lang="ja-JP" altLang="en-US" dirty="0"/>
              <a:t>１財</a:t>
            </a:r>
          </a:p>
        </p:txBody>
      </p:sp>
      <p:sp>
        <p:nvSpPr>
          <p:cNvPr id="5" name="テキスト ボックス 4">
            <a:extLst>
              <a:ext uri="{FF2B5EF4-FFF2-40B4-BE49-F238E27FC236}">
                <a16:creationId xmlns:a16="http://schemas.microsoft.com/office/drawing/2014/main" id="{631F888E-A434-405E-AEA0-ECADA27BB11F}"/>
              </a:ext>
            </a:extLst>
          </p:cNvPr>
          <p:cNvSpPr txBox="1"/>
          <p:nvPr/>
        </p:nvSpPr>
        <p:spPr>
          <a:xfrm>
            <a:off x="34768" y="1855304"/>
            <a:ext cx="646331" cy="369332"/>
          </a:xfrm>
          <a:prstGeom prst="rect">
            <a:avLst/>
          </a:prstGeom>
          <a:noFill/>
        </p:spPr>
        <p:txBody>
          <a:bodyPr wrap="none" rtlCol="0">
            <a:spAutoFit/>
          </a:bodyPr>
          <a:lstStyle/>
          <a:p>
            <a:r>
              <a:rPr kumimoji="1" lang="ja-JP" altLang="en-US" dirty="0"/>
              <a:t>２財</a:t>
            </a:r>
          </a:p>
        </p:txBody>
      </p:sp>
      <p:cxnSp>
        <p:nvCxnSpPr>
          <p:cNvPr id="7" name="直線コネクタ 6">
            <a:extLst>
              <a:ext uri="{FF2B5EF4-FFF2-40B4-BE49-F238E27FC236}">
                <a16:creationId xmlns:a16="http://schemas.microsoft.com/office/drawing/2014/main" id="{9FDCBDED-8A19-42BA-B000-CF14568FDB4B}"/>
              </a:ext>
            </a:extLst>
          </p:cNvPr>
          <p:cNvCxnSpPr/>
          <p:nvPr/>
        </p:nvCxnSpPr>
        <p:spPr>
          <a:xfrm>
            <a:off x="450985" y="2385391"/>
            <a:ext cx="2697528" cy="2589027"/>
          </a:xfrm>
          <a:prstGeom prst="line">
            <a:avLst/>
          </a:prstGeom>
        </p:spPr>
        <p:style>
          <a:lnRef idx="2">
            <a:schemeClr val="dk1"/>
          </a:lnRef>
          <a:fillRef idx="0">
            <a:schemeClr val="dk1"/>
          </a:fillRef>
          <a:effectRef idx="1">
            <a:schemeClr val="dk1"/>
          </a:effectRef>
          <a:fontRef idx="minor">
            <a:schemeClr val="tx1"/>
          </a:fontRef>
        </p:style>
      </p:cxnSp>
      <p:sp>
        <p:nvSpPr>
          <p:cNvPr id="9" name="矢印: 右 8">
            <a:extLst>
              <a:ext uri="{FF2B5EF4-FFF2-40B4-BE49-F238E27FC236}">
                <a16:creationId xmlns:a16="http://schemas.microsoft.com/office/drawing/2014/main" id="{1BE09148-EFE9-47C8-BB77-783C60C2FBFE}"/>
              </a:ext>
            </a:extLst>
          </p:cNvPr>
          <p:cNvSpPr/>
          <p:nvPr/>
        </p:nvSpPr>
        <p:spPr>
          <a:xfrm rot="19540381">
            <a:off x="1394757" y="3850451"/>
            <a:ext cx="56984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5632A852-CBAE-4754-900A-316E3742CD48}"/>
              </a:ext>
            </a:extLst>
          </p:cNvPr>
          <p:cNvSpPr txBox="1"/>
          <p:nvPr/>
        </p:nvSpPr>
        <p:spPr>
          <a:xfrm>
            <a:off x="414237" y="354103"/>
            <a:ext cx="9926115" cy="523220"/>
          </a:xfrm>
          <a:prstGeom prst="rect">
            <a:avLst/>
          </a:prstGeom>
          <a:noFill/>
        </p:spPr>
        <p:txBody>
          <a:bodyPr wrap="none" rtlCol="0">
            <a:spAutoFit/>
          </a:bodyPr>
          <a:lstStyle/>
          <a:p>
            <a:r>
              <a:rPr kumimoji="1" lang="ja-JP" altLang="en-US" sz="2800" dirty="0"/>
              <a:t>大統領が（某国からの輸入品に）関税をかける前の</a:t>
            </a:r>
            <a:r>
              <a:rPr kumimoji="1" lang="en-US" altLang="ja-JP" sz="2800" dirty="0"/>
              <a:t>A</a:t>
            </a:r>
            <a:r>
              <a:rPr kumimoji="1" lang="ja-JP" altLang="en-US" sz="2800" dirty="0"/>
              <a:t>国</a:t>
            </a:r>
            <a:r>
              <a:rPr kumimoji="1" lang="en-US" altLang="ja-JP" sz="2800" dirty="0"/>
              <a:t>(^_^;</a:t>
            </a:r>
            <a:endParaRPr kumimoji="1" lang="ja-JP" altLang="en-US" sz="2800" dirty="0"/>
          </a:p>
        </p:txBody>
      </p:sp>
      <p:sp>
        <p:nvSpPr>
          <p:cNvPr id="29" name="円弧 28">
            <a:extLst>
              <a:ext uri="{FF2B5EF4-FFF2-40B4-BE49-F238E27FC236}">
                <a16:creationId xmlns:a16="http://schemas.microsoft.com/office/drawing/2014/main" id="{1C0AEF5A-C9BD-4050-A185-3B4507DC920F}"/>
              </a:ext>
            </a:extLst>
          </p:cNvPr>
          <p:cNvSpPr/>
          <p:nvPr/>
        </p:nvSpPr>
        <p:spPr>
          <a:xfrm rot="10800000">
            <a:off x="1176922" y="1900570"/>
            <a:ext cx="1579425" cy="1631816"/>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31" name="吹き出し: 円形 30">
            <a:extLst>
              <a:ext uri="{FF2B5EF4-FFF2-40B4-BE49-F238E27FC236}">
                <a16:creationId xmlns:a16="http://schemas.microsoft.com/office/drawing/2014/main" id="{1FBC6DC5-4110-4D5D-91E9-99958FD905F8}"/>
              </a:ext>
            </a:extLst>
          </p:cNvPr>
          <p:cNvSpPr/>
          <p:nvPr/>
        </p:nvSpPr>
        <p:spPr>
          <a:xfrm>
            <a:off x="1033553" y="1864046"/>
            <a:ext cx="2219551" cy="1094263"/>
          </a:xfrm>
          <a:prstGeom prst="wedgeEllipseCallout">
            <a:avLst>
              <a:gd name="adj1" fmla="val -30805"/>
              <a:gd name="adj2" fmla="val 790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おら、ココがいいゾ。。。</a:t>
            </a:r>
          </a:p>
        </p:txBody>
      </p:sp>
      <p:sp>
        <p:nvSpPr>
          <p:cNvPr id="28" name="円弧 27">
            <a:extLst>
              <a:ext uri="{FF2B5EF4-FFF2-40B4-BE49-F238E27FC236}">
                <a16:creationId xmlns:a16="http://schemas.microsoft.com/office/drawing/2014/main" id="{A1CA339B-2BCD-48FF-9F66-D614E0E7AF30}"/>
              </a:ext>
            </a:extLst>
          </p:cNvPr>
          <p:cNvSpPr/>
          <p:nvPr/>
        </p:nvSpPr>
        <p:spPr>
          <a:xfrm rot="21352695">
            <a:off x="-1946980" y="3233474"/>
            <a:ext cx="4487849" cy="4025292"/>
          </a:xfrm>
          <a:prstGeom prst="arc">
            <a:avLst>
              <a:gd name="adj1" fmla="val 16765959"/>
              <a:gd name="adj2" fmla="val 2140304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78266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additive="base">
                                        <p:cTn id="25" dur="500" fill="hold"/>
                                        <p:tgtEl>
                                          <p:spTgt spid="31"/>
                                        </p:tgtEl>
                                        <p:attrNameLst>
                                          <p:attrName>ppt_x</p:attrName>
                                        </p:attrNameLst>
                                      </p:cBhvr>
                                      <p:tavLst>
                                        <p:tav tm="0">
                                          <p:val>
                                            <p:strVal val="#ppt_x"/>
                                          </p:val>
                                        </p:tav>
                                        <p:tav tm="100000">
                                          <p:val>
                                            <p:strVal val="#ppt_x"/>
                                          </p:val>
                                        </p:tav>
                                      </p:tavLst>
                                    </p:anim>
                                    <p:anim calcmode="lin" valueType="num">
                                      <p:cBhvr additive="base">
                                        <p:cTn id="2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9" grpId="0" animBg="1"/>
      <p:bldP spid="3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線コネクタ 29">
            <a:extLst>
              <a:ext uri="{FF2B5EF4-FFF2-40B4-BE49-F238E27FC236}">
                <a16:creationId xmlns:a16="http://schemas.microsoft.com/office/drawing/2014/main" id="{55F458B7-58FE-46D0-ABD4-C5F8288262AE}"/>
              </a:ext>
            </a:extLst>
          </p:cNvPr>
          <p:cNvCxnSpPr>
            <a:cxnSpLocks/>
          </p:cNvCxnSpPr>
          <p:nvPr/>
        </p:nvCxnSpPr>
        <p:spPr>
          <a:xfrm flipH="1">
            <a:off x="450986" y="4974418"/>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32" name="直線コネクタ 31">
            <a:extLst>
              <a:ext uri="{FF2B5EF4-FFF2-40B4-BE49-F238E27FC236}">
                <a16:creationId xmlns:a16="http://schemas.microsoft.com/office/drawing/2014/main" id="{670F63F1-905B-4BDB-9107-CFD1D8B064DE}"/>
              </a:ext>
            </a:extLst>
          </p:cNvPr>
          <p:cNvCxnSpPr>
            <a:cxnSpLocks/>
          </p:cNvCxnSpPr>
          <p:nvPr/>
        </p:nvCxnSpPr>
        <p:spPr>
          <a:xfrm>
            <a:off x="450985" y="2224636"/>
            <a:ext cx="0" cy="2749782"/>
          </a:xfrm>
          <a:prstGeom prst="line">
            <a:avLst/>
          </a:prstGeom>
        </p:spPr>
        <p:style>
          <a:lnRef idx="3">
            <a:schemeClr val="dk1"/>
          </a:lnRef>
          <a:fillRef idx="0">
            <a:schemeClr val="dk1"/>
          </a:fillRef>
          <a:effectRef idx="2">
            <a:schemeClr val="dk1"/>
          </a:effectRef>
          <a:fontRef idx="minor">
            <a:schemeClr val="tx1"/>
          </a:fontRef>
        </p:style>
      </p:cxnSp>
      <p:sp>
        <p:nvSpPr>
          <p:cNvPr id="4" name="テキスト ボックス 3">
            <a:extLst>
              <a:ext uri="{FF2B5EF4-FFF2-40B4-BE49-F238E27FC236}">
                <a16:creationId xmlns:a16="http://schemas.microsoft.com/office/drawing/2014/main" id="{91EEEF48-6109-41EB-8BC0-6BE66F53AD1E}"/>
              </a:ext>
            </a:extLst>
          </p:cNvPr>
          <p:cNvSpPr txBox="1"/>
          <p:nvPr/>
        </p:nvSpPr>
        <p:spPr>
          <a:xfrm>
            <a:off x="3379177" y="5240282"/>
            <a:ext cx="646331" cy="369332"/>
          </a:xfrm>
          <a:prstGeom prst="rect">
            <a:avLst/>
          </a:prstGeom>
          <a:noFill/>
        </p:spPr>
        <p:txBody>
          <a:bodyPr wrap="none" rtlCol="0">
            <a:spAutoFit/>
          </a:bodyPr>
          <a:lstStyle/>
          <a:p>
            <a:r>
              <a:rPr kumimoji="1" lang="ja-JP" altLang="en-US" dirty="0"/>
              <a:t>１財</a:t>
            </a:r>
          </a:p>
        </p:txBody>
      </p:sp>
      <p:sp>
        <p:nvSpPr>
          <p:cNvPr id="5" name="テキスト ボックス 4">
            <a:extLst>
              <a:ext uri="{FF2B5EF4-FFF2-40B4-BE49-F238E27FC236}">
                <a16:creationId xmlns:a16="http://schemas.microsoft.com/office/drawing/2014/main" id="{631F888E-A434-405E-AEA0-ECADA27BB11F}"/>
              </a:ext>
            </a:extLst>
          </p:cNvPr>
          <p:cNvSpPr txBox="1"/>
          <p:nvPr/>
        </p:nvSpPr>
        <p:spPr>
          <a:xfrm>
            <a:off x="34768" y="1855304"/>
            <a:ext cx="646331" cy="369332"/>
          </a:xfrm>
          <a:prstGeom prst="rect">
            <a:avLst/>
          </a:prstGeom>
          <a:noFill/>
        </p:spPr>
        <p:txBody>
          <a:bodyPr wrap="none" rtlCol="0">
            <a:spAutoFit/>
          </a:bodyPr>
          <a:lstStyle/>
          <a:p>
            <a:r>
              <a:rPr kumimoji="1" lang="ja-JP" altLang="en-US" dirty="0"/>
              <a:t>２財</a:t>
            </a:r>
          </a:p>
        </p:txBody>
      </p:sp>
      <p:cxnSp>
        <p:nvCxnSpPr>
          <p:cNvPr id="7" name="直線コネクタ 6">
            <a:extLst>
              <a:ext uri="{FF2B5EF4-FFF2-40B4-BE49-F238E27FC236}">
                <a16:creationId xmlns:a16="http://schemas.microsoft.com/office/drawing/2014/main" id="{9FDCBDED-8A19-42BA-B000-CF14568FDB4B}"/>
              </a:ext>
            </a:extLst>
          </p:cNvPr>
          <p:cNvCxnSpPr/>
          <p:nvPr/>
        </p:nvCxnSpPr>
        <p:spPr>
          <a:xfrm>
            <a:off x="450985" y="2385391"/>
            <a:ext cx="2697528" cy="2589027"/>
          </a:xfrm>
          <a:prstGeom prst="line">
            <a:avLst/>
          </a:prstGeom>
        </p:spPr>
        <p:style>
          <a:lnRef idx="2">
            <a:schemeClr val="dk1"/>
          </a:lnRef>
          <a:fillRef idx="0">
            <a:schemeClr val="dk1"/>
          </a:fillRef>
          <a:effectRef idx="1">
            <a:schemeClr val="dk1"/>
          </a:effectRef>
          <a:fontRef idx="minor">
            <a:schemeClr val="tx1"/>
          </a:fontRef>
        </p:style>
      </p:cxnSp>
      <p:sp>
        <p:nvSpPr>
          <p:cNvPr id="9" name="矢印: 右 8">
            <a:extLst>
              <a:ext uri="{FF2B5EF4-FFF2-40B4-BE49-F238E27FC236}">
                <a16:creationId xmlns:a16="http://schemas.microsoft.com/office/drawing/2014/main" id="{1BE09148-EFE9-47C8-BB77-783C60C2FBFE}"/>
              </a:ext>
            </a:extLst>
          </p:cNvPr>
          <p:cNvSpPr/>
          <p:nvPr/>
        </p:nvSpPr>
        <p:spPr>
          <a:xfrm rot="19540381">
            <a:off x="1394757" y="3850451"/>
            <a:ext cx="56984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5632A852-CBAE-4754-900A-316E3742CD48}"/>
              </a:ext>
            </a:extLst>
          </p:cNvPr>
          <p:cNvSpPr txBox="1"/>
          <p:nvPr/>
        </p:nvSpPr>
        <p:spPr>
          <a:xfrm>
            <a:off x="414237" y="354103"/>
            <a:ext cx="9926115" cy="523220"/>
          </a:xfrm>
          <a:prstGeom prst="rect">
            <a:avLst/>
          </a:prstGeom>
          <a:noFill/>
        </p:spPr>
        <p:txBody>
          <a:bodyPr wrap="none" rtlCol="0">
            <a:spAutoFit/>
          </a:bodyPr>
          <a:lstStyle/>
          <a:p>
            <a:r>
              <a:rPr kumimoji="1" lang="ja-JP" altLang="en-US" sz="2800" dirty="0"/>
              <a:t>大統領が（某国からの輸入品に）関税をかける前の</a:t>
            </a:r>
            <a:r>
              <a:rPr kumimoji="1" lang="en-US" altLang="ja-JP" sz="2800" dirty="0"/>
              <a:t>A</a:t>
            </a:r>
            <a:r>
              <a:rPr kumimoji="1" lang="ja-JP" altLang="en-US" sz="2800" dirty="0"/>
              <a:t>国</a:t>
            </a:r>
            <a:r>
              <a:rPr kumimoji="1" lang="en-US" altLang="ja-JP" sz="2800" dirty="0"/>
              <a:t>(^_^;</a:t>
            </a:r>
            <a:endParaRPr kumimoji="1" lang="ja-JP" altLang="en-US" sz="2800" dirty="0"/>
          </a:p>
        </p:txBody>
      </p:sp>
      <p:sp>
        <p:nvSpPr>
          <p:cNvPr id="29" name="円弧 28">
            <a:extLst>
              <a:ext uri="{FF2B5EF4-FFF2-40B4-BE49-F238E27FC236}">
                <a16:creationId xmlns:a16="http://schemas.microsoft.com/office/drawing/2014/main" id="{1C0AEF5A-C9BD-4050-A185-3B4507DC920F}"/>
              </a:ext>
            </a:extLst>
          </p:cNvPr>
          <p:cNvSpPr/>
          <p:nvPr/>
        </p:nvSpPr>
        <p:spPr>
          <a:xfrm rot="10800000">
            <a:off x="1176922" y="1900570"/>
            <a:ext cx="1579425" cy="1631816"/>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31" name="吹き出し: 円形 30">
            <a:extLst>
              <a:ext uri="{FF2B5EF4-FFF2-40B4-BE49-F238E27FC236}">
                <a16:creationId xmlns:a16="http://schemas.microsoft.com/office/drawing/2014/main" id="{1FBC6DC5-4110-4D5D-91E9-99958FD905F8}"/>
              </a:ext>
            </a:extLst>
          </p:cNvPr>
          <p:cNvSpPr/>
          <p:nvPr/>
        </p:nvSpPr>
        <p:spPr>
          <a:xfrm>
            <a:off x="1033553" y="1864046"/>
            <a:ext cx="2219551" cy="1094263"/>
          </a:xfrm>
          <a:prstGeom prst="wedgeEllipseCallout">
            <a:avLst>
              <a:gd name="adj1" fmla="val -30805"/>
              <a:gd name="adj2" fmla="val 790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おら、ココがいいゾ。。。</a:t>
            </a:r>
          </a:p>
        </p:txBody>
      </p:sp>
      <p:sp>
        <p:nvSpPr>
          <p:cNvPr id="28" name="円弧 27">
            <a:extLst>
              <a:ext uri="{FF2B5EF4-FFF2-40B4-BE49-F238E27FC236}">
                <a16:creationId xmlns:a16="http://schemas.microsoft.com/office/drawing/2014/main" id="{A1CA339B-2BCD-48FF-9F66-D614E0E7AF30}"/>
              </a:ext>
            </a:extLst>
          </p:cNvPr>
          <p:cNvSpPr/>
          <p:nvPr/>
        </p:nvSpPr>
        <p:spPr>
          <a:xfrm rot="21352695">
            <a:off x="-1946980" y="3233474"/>
            <a:ext cx="4487849" cy="4025292"/>
          </a:xfrm>
          <a:prstGeom prst="arc">
            <a:avLst>
              <a:gd name="adj1" fmla="val 16765959"/>
              <a:gd name="adj2" fmla="val 2140304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B7DEFBB5-A0D0-450E-87D2-A0CBA46991E3}"/>
              </a:ext>
            </a:extLst>
          </p:cNvPr>
          <p:cNvSpPr txBox="1"/>
          <p:nvPr/>
        </p:nvSpPr>
        <p:spPr>
          <a:xfrm>
            <a:off x="5909198" y="2435089"/>
            <a:ext cx="2547492" cy="523220"/>
          </a:xfrm>
          <a:prstGeom prst="rect">
            <a:avLst/>
          </a:prstGeom>
          <a:noFill/>
        </p:spPr>
        <p:txBody>
          <a:bodyPr wrap="none" rtlCol="0">
            <a:spAutoFit/>
          </a:bodyPr>
          <a:lstStyle/>
          <a:p>
            <a:r>
              <a:rPr kumimoji="1" lang="en-US" altLang="ja-JP" sz="2800" dirty="0"/>
              <a:t>1</a:t>
            </a:r>
            <a:r>
              <a:rPr kumimoji="1" lang="ja-JP" altLang="en-US" sz="2800" dirty="0"/>
              <a:t>財は輸出し、</a:t>
            </a:r>
          </a:p>
        </p:txBody>
      </p:sp>
      <p:sp>
        <p:nvSpPr>
          <p:cNvPr id="13" name="テキスト ボックス 12">
            <a:extLst>
              <a:ext uri="{FF2B5EF4-FFF2-40B4-BE49-F238E27FC236}">
                <a16:creationId xmlns:a16="http://schemas.microsoft.com/office/drawing/2014/main" id="{6F62BBFA-85FA-46A9-8DEB-883450C8C994}"/>
              </a:ext>
            </a:extLst>
          </p:cNvPr>
          <p:cNvSpPr txBox="1"/>
          <p:nvPr/>
        </p:nvSpPr>
        <p:spPr>
          <a:xfrm>
            <a:off x="2143328" y="5951153"/>
            <a:ext cx="8956298" cy="523220"/>
          </a:xfrm>
          <a:prstGeom prst="rect">
            <a:avLst/>
          </a:prstGeom>
          <a:noFill/>
        </p:spPr>
        <p:txBody>
          <a:bodyPr wrap="none" rtlCol="0">
            <a:spAutoFit/>
          </a:bodyPr>
          <a:lstStyle/>
          <a:p>
            <a:r>
              <a:rPr kumimoji="1" lang="ja-JP" altLang="en-US" sz="2800" dirty="0"/>
              <a:t>（とりあえず、ここが「お話し」の出発点だよ</a:t>
            </a:r>
            <a:r>
              <a:rPr kumimoji="1" lang="en-US" altLang="ja-JP" sz="2800" dirty="0"/>
              <a:t>(^_^;</a:t>
            </a:r>
            <a:r>
              <a:rPr kumimoji="1" lang="ja-JP" altLang="en-US" sz="2800" dirty="0"/>
              <a:t>）</a:t>
            </a:r>
          </a:p>
        </p:txBody>
      </p:sp>
      <p:cxnSp>
        <p:nvCxnSpPr>
          <p:cNvPr id="14" name="直線コネクタ 13">
            <a:extLst>
              <a:ext uri="{FF2B5EF4-FFF2-40B4-BE49-F238E27FC236}">
                <a16:creationId xmlns:a16="http://schemas.microsoft.com/office/drawing/2014/main" id="{6A87A93B-4902-4DC2-8E07-782B1800D950}"/>
              </a:ext>
            </a:extLst>
          </p:cNvPr>
          <p:cNvCxnSpPr>
            <a:cxnSpLocks/>
          </p:cNvCxnSpPr>
          <p:nvPr/>
        </p:nvCxnSpPr>
        <p:spPr>
          <a:xfrm>
            <a:off x="1949297" y="2243474"/>
            <a:ext cx="0" cy="2749782"/>
          </a:xfrm>
          <a:prstGeom prst="line">
            <a:avLst/>
          </a:prstGeom>
        </p:spPr>
        <p:style>
          <a:lnRef idx="3">
            <a:schemeClr val="dk1"/>
          </a:lnRef>
          <a:fillRef idx="0">
            <a:schemeClr val="dk1"/>
          </a:fillRef>
          <a:effectRef idx="2">
            <a:schemeClr val="dk1"/>
          </a:effectRef>
          <a:fontRef idx="minor">
            <a:schemeClr val="tx1"/>
          </a:fontRef>
        </p:style>
      </p:cxnSp>
      <p:cxnSp>
        <p:nvCxnSpPr>
          <p:cNvPr id="15" name="直線コネクタ 14">
            <a:extLst>
              <a:ext uri="{FF2B5EF4-FFF2-40B4-BE49-F238E27FC236}">
                <a16:creationId xmlns:a16="http://schemas.microsoft.com/office/drawing/2014/main" id="{C9D9DF48-9FA1-4612-BA43-427B8D2E0F82}"/>
              </a:ext>
            </a:extLst>
          </p:cNvPr>
          <p:cNvCxnSpPr>
            <a:cxnSpLocks/>
          </p:cNvCxnSpPr>
          <p:nvPr/>
        </p:nvCxnSpPr>
        <p:spPr>
          <a:xfrm>
            <a:off x="1435590" y="2233200"/>
            <a:ext cx="0" cy="2749782"/>
          </a:xfrm>
          <a:prstGeom prst="line">
            <a:avLst/>
          </a:prstGeom>
        </p:spPr>
        <p:style>
          <a:lnRef idx="3">
            <a:schemeClr val="dk1"/>
          </a:lnRef>
          <a:fillRef idx="0">
            <a:schemeClr val="dk1"/>
          </a:fillRef>
          <a:effectRef idx="2">
            <a:schemeClr val="dk1"/>
          </a:effectRef>
          <a:fontRef idx="minor">
            <a:schemeClr val="tx1"/>
          </a:fontRef>
        </p:style>
      </p:cxnSp>
      <p:sp>
        <p:nvSpPr>
          <p:cNvPr id="16" name="テキスト ボックス 15">
            <a:extLst>
              <a:ext uri="{FF2B5EF4-FFF2-40B4-BE49-F238E27FC236}">
                <a16:creationId xmlns:a16="http://schemas.microsoft.com/office/drawing/2014/main" id="{E84D4441-D281-4B39-8352-CF93B48835C1}"/>
              </a:ext>
            </a:extLst>
          </p:cNvPr>
          <p:cNvSpPr txBox="1"/>
          <p:nvPr/>
        </p:nvSpPr>
        <p:spPr>
          <a:xfrm>
            <a:off x="5913573" y="2435089"/>
            <a:ext cx="5628464" cy="523220"/>
          </a:xfrm>
          <a:prstGeom prst="rect">
            <a:avLst/>
          </a:prstGeom>
          <a:noFill/>
        </p:spPr>
        <p:txBody>
          <a:bodyPr wrap="none" rtlCol="0">
            <a:spAutoFit/>
          </a:bodyPr>
          <a:lstStyle/>
          <a:p>
            <a:r>
              <a:rPr kumimoji="1" lang="en-US" altLang="ja-JP" sz="2800" dirty="0"/>
              <a:t>1</a:t>
            </a:r>
            <a:r>
              <a:rPr kumimoji="1" lang="ja-JP" altLang="en-US" sz="2800" dirty="0"/>
              <a:t>財は輸出し、</a:t>
            </a:r>
            <a:r>
              <a:rPr kumimoji="1" lang="en-US" altLang="ja-JP" sz="2800" dirty="0"/>
              <a:t>2</a:t>
            </a:r>
            <a:r>
              <a:rPr kumimoji="1" lang="ja-JP" altLang="en-US" sz="2800" dirty="0"/>
              <a:t>財は輸入していた</a:t>
            </a:r>
          </a:p>
        </p:txBody>
      </p:sp>
      <p:cxnSp>
        <p:nvCxnSpPr>
          <p:cNvPr id="17" name="直線コネクタ 16">
            <a:extLst>
              <a:ext uri="{FF2B5EF4-FFF2-40B4-BE49-F238E27FC236}">
                <a16:creationId xmlns:a16="http://schemas.microsoft.com/office/drawing/2014/main" id="{6DA83596-FAD7-4186-86CD-66607B12D346}"/>
              </a:ext>
            </a:extLst>
          </p:cNvPr>
          <p:cNvCxnSpPr>
            <a:cxnSpLocks/>
          </p:cNvCxnSpPr>
          <p:nvPr/>
        </p:nvCxnSpPr>
        <p:spPr>
          <a:xfrm flipH="1">
            <a:off x="233521" y="3842546"/>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18" name="直線コネクタ 17">
            <a:extLst>
              <a:ext uri="{FF2B5EF4-FFF2-40B4-BE49-F238E27FC236}">
                <a16:creationId xmlns:a16="http://schemas.microsoft.com/office/drawing/2014/main" id="{AF93877F-1440-44C5-BBE4-ADF14E5546ED}"/>
              </a:ext>
            </a:extLst>
          </p:cNvPr>
          <p:cNvCxnSpPr>
            <a:cxnSpLocks/>
          </p:cNvCxnSpPr>
          <p:nvPr/>
        </p:nvCxnSpPr>
        <p:spPr>
          <a:xfrm flipH="1">
            <a:off x="293455" y="3327124"/>
            <a:ext cx="3262885" cy="0"/>
          </a:xfrm>
          <a:prstGeom prst="line">
            <a:avLst/>
          </a:prstGeom>
        </p:spPr>
        <p:style>
          <a:lnRef idx="3">
            <a:schemeClr val="dk1"/>
          </a:lnRef>
          <a:fillRef idx="0">
            <a:schemeClr val="dk1"/>
          </a:fillRef>
          <a:effectRef idx="2">
            <a:schemeClr val="dk1"/>
          </a:effectRef>
          <a:fontRef idx="minor">
            <a:schemeClr val="tx1"/>
          </a:fontRef>
        </p:style>
      </p:cxnSp>
      <p:sp>
        <p:nvSpPr>
          <p:cNvPr id="19" name="吹き出し: 円形 18">
            <a:extLst>
              <a:ext uri="{FF2B5EF4-FFF2-40B4-BE49-F238E27FC236}">
                <a16:creationId xmlns:a16="http://schemas.microsoft.com/office/drawing/2014/main" id="{A7A26052-C3F8-44D5-8284-1D2CA2D7C313}"/>
              </a:ext>
            </a:extLst>
          </p:cNvPr>
          <p:cNvSpPr/>
          <p:nvPr/>
        </p:nvSpPr>
        <p:spPr>
          <a:xfrm>
            <a:off x="3525024" y="3672914"/>
            <a:ext cx="2219551" cy="1094263"/>
          </a:xfrm>
          <a:prstGeom prst="wedgeEllipseCallout">
            <a:avLst>
              <a:gd name="adj1" fmla="val -117990"/>
              <a:gd name="adj2" fmla="val -3274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ここを作っていて</a:t>
            </a:r>
          </a:p>
        </p:txBody>
      </p:sp>
    </p:spTree>
    <p:extLst>
      <p:ext uri="{BB962C8B-B14F-4D97-AF65-F5344CB8AC3E}">
        <p14:creationId xmlns:p14="http://schemas.microsoft.com/office/powerpoint/2010/main" val="44283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500" fill="hold"/>
                                        <p:tgtEl>
                                          <p:spTgt spid="39"/>
                                        </p:tgtEl>
                                        <p:attrNameLst>
                                          <p:attrName>ppt_x</p:attrName>
                                        </p:attrNameLst>
                                      </p:cBhvr>
                                      <p:tavLst>
                                        <p:tav tm="0">
                                          <p:val>
                                            <p:strVal val="#ppt_x"/>
                                          </p:val>
                                        </p:tav>
                                        <p:tav tm="100000">
                                          <p:val>
                                            <p:strVal val="#ppt_x"/>
                                          </p:val>
                                        </p:tav>
                                      </p:tavLst>
                                    </p:anim>
                                    <p:anim calcmode="lin" valueType="num">
                                      <p:cBhvr additive="base">
                                        <p:cTn id="1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B0D0214-83D4-41ED-BC5D-5C46BC228E76}"/>
              </a:ext>
            </a:extLst>
          </p:cNvPr>
          <p:cNvSpPr txBox="1"/>
          <p:nvPr/>
        </p:nvSpPr>
        <p:spPr>
          <a:xfrm>
            <a:off x="636104" y="556591"/>
            <a:ext cx="8032968" cy="369332"/>
          </a:xfrm>
          <a:prstGeom prst="rect">
            <a:avLst/>
          </a:prstGeom>
          <a:noFill/>
        </p:spPr>
        <p:txBody>
          <a:bodyPr wrap="none" rtlCol="0">
            <a:spAutoFit/>
          </a:bodyPr>
          <a:lstStyle/>
          <a:p>
            <a:r>
              <a:rPr kumimoji="1" lang="ja-JP" altLang="en-US" dirty="0"/>
              <a:t>１）今日の授業の資料（数学の資料）は、以下のホームページにあります。</a:t>
            </a:r>
          </a:p>
        </p:txBody>
      </p:sp>
      <p:sp>
        <p:nvSpPr>
          <p:cNvPr id="3" name="テキスト ボックス 2">
            <a:extLst>
              <a:ext uri="{FF2B5EF4-FFF2-40B4-BE49-F238E27FC236}">
                <a16:creationId xmlns:a16="http://schemas.microsoft.com/office/drawing/2014/main" id="{C29C6F07-1A54-4405-925A-5BA0D5C21D99}"/>
              </a:ext>
            </a:extLst>
          </p:cNvPr>
          <p:cNvSpPr txBox="1"/>
          <p:nvPr/>
        </p:nvSpPr>
        <p:spPr>
          <a:xfrm>
            <a:off x="1298713" y="1145957"/>
            <a:ext cx="5392182" cy="369332"/>
          </a:xfrm>
          <a:prstGeom prst="rect">
            <a:avLst/>
          </a:prstGeom>
          <a:noFill/>
        </p:spPr>
        <p:txBody>
          <a:bodyPr wrap="none" rtlCol="0">
            <a:spAutoFit/>
          </a:bodyPr>
          <a:lstStyle/>
          <a:p>
            <a:r>
              <a:rPr lang="en-US" altLang="ja-JP" dirty="0"/>
              <a:t>http://www.nsu.ac.jp/official/fa/eguchi/index.html</a:t>
            </a:r>
            <a:endParaRPr kumimoji="1" lang="ja-JP" altLang="en-US" dirty="0"/>
          </a:p>
        </p:txBody>
      </p:sp>
      <p:pic>
        <p:nvPicPr>
          <p:cNvPr id="5" name="図 4">
            <a:extLst>
              <a:ext uri="{FF2B5EF4-FFF2-40B4-BE49-F238E27FC236}">
                <a16:creationId xmlns:a16="http://schemas.microsoft.com/office/drawing/2014/main" id="{C264965A-CDA9-4661-8D79-4AA2B5BDA0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9254" y="453400"/>
            <a:ext cx="1400175" cy="1400175"/>
          </a:xfrm>
          <a:prstGeom prst="rect">
            <a:avLst/>
          </a:prstGeom>
        </p:spPr>
      </p:pic>
      <p:sp>
        <p:nvSpPr>
          <p:cNvPr id="4" name="テキスト ボックス 3">
            <a:extLst>
              <a:ext uri="{FF2B5EF4-FFF2-40B4-BE49-F238E27FC236}">
                <a16:creationId xmlns:a16="http://schemas.microsoft.com/office/drawing/2014/main" id="{A6184613-BA3A-4393-9F2F-BD9ACD18100F}"/>
              </a:ext>
            </a:extLst>
          </p:cNvPr>
          <p:cNvSpPr txBox="1"/>
          <p:nvPr/>
        </p:nvSpPr>
        <p:spPr>
          <a:xfrm>
            <a:off x="689593" y="4894143"/>
            <a:ext cx="8032968" cy="369332"/>
          </a:xfrm>
          <a:prstGeom prst="rect">
            <a:avLst/>
          </a:prstGeom>
          <a:noFill/>
        </p:spPr>
        <p:txBody>
          <a:bodyPr wrap="none" rtlCol="0">
            <a:spAutoFit/>
          </a:bodyPr>
          <a:lstStyle/>
          <a:p>
            <a:r>
              <a:rPr kumimoji="1" lang="ja-JP" altLang="en-US" dirty="0"/>
              <a:t>２）</a:t>
            </a:r>
            <a:r>
              <a:rPr kumimoji="1" lang="ja-JP" altLang="en-US" dirty="0">
                <a:solidFill>
                  <a:srgbClr val="FF0000"/>
                </a:solidFill>
              </a:rPr>
              <a:t>授業についての連絡</a:t>
            </a:r>
            <a:r>
              <a:rPr lang="ja-JP" altLang="en-US" dirty="0"/>
              <a:t>（レポートや課題の</a:t>
            </a:r>
            <a:r>
              <a:rPr lang="ja-JP" altLang="en-US" dirty="0">
                <a:solidFill>
                  <a:srgbClr val="FF0000"/>
                </a:solidFill>
              </a:rPr>
              <a:t>メールによる提出</a:t>
            </a:r>
            <a:r>
              <a:rPr lang="ja-JP" altLang="en-US" dirty="0"/>
              <a:t>を含む）</a:t>
            </a:r>
            <a:r>
              <a:rPr kumimoji="1" lang="ja-JP" altLang="en-US" dirty="0"/>
              <a:t>は</a:t>
            </a:r>
          </a:p>
        </p:txBody>
      </p:sp>
      <p:sp>
        <p:nvSpPr>
          <p:cNvPr id="6" name="テキスト ボックス 5">
            <a:extLst>
              <a:ext uri="{FF2B5EF4-FFF2-40B4-BE49-F238E27FC236}">
                <a16:creationId xmlns:a16="http://schemas.microsoft.com/office/drawing/2014/main" id="{3EDF83A9-A1A4-45F0-8AD7-5E33DA762D6A}"/>
              </a:ext>
            </a:extLst>
          </p:cNvPr>
          <p:cNvSpPr txBox="1"/>
          <p:nvPr/>
        </p:nvSpPr>
        <p:spPr>
          <a:xfrm>
            <a:off x="1737455" y="5290460"/>
            <a:ext cx="2257349" cy="369332"/>
          </a:xfrm>
          <a:prstGeom prst="rect">
            <a:avLst/>
          </a:prstGeom>
          <a:noFill/>
        </p:spPr>
        <p:txBody>
          <a:bodyPr wrap="none" rtlCol="0">
            <a:spAutoFit/>
          </a:bodyPr>
          <a:lstStyle/>
          <a:p>
            <a:r>
              <a:rPr kumimoji="1" lang="en-US" altLang="ja-JP" dirty="0"/>
              <a:t>eguchi@st.nsu.ac.jp</a:t>
            </a:r>
            <a:endParaRPr kumimoji="1" lang="ja-JP" altLang="en-US" dirty="0"/>
          </a:p>
        </p:txBody>
      </p:sp>
      <p:sp>
        <p:nvSpPr>
          <p:cNvPr id="7" name="テキスト ボックス 6">
            <a:extLst>
              <a:ext uri="{FF2B5EF4-FFF2-40B4-BE49-F238E27FC236}">
                <a16:creationId xmlns:a16="http://schemas.microsoft.com/office/drawing/2014/main" id="{4546C6A2-054B-4AF1-81A3-7057A4112A57}"/>
              </a:ext>
            </a:extLst>
          </p:cNvPr>
          <p:cNvSpPr txBox="1"/>
          <p:nvPr/>
        </p:nvSpPr>
        <p:spPr>
          <a:xfrm>
            <a:off x="1128175" y="6180793"/>
            <a:ext cx="2031325" cy="369332"/>
          </a:xfrm>
          <a:prstGeom prst="rect">
            <a:avLst/>
          </a:prstGeom>
          <a:noFill/>
        </p:spPr>
        <p:txBody>
          <a:bodyPr wrap="none" rtlCol="0">
            <a:spAutoFit/>
          </a:bodyPr>
          <a:lstStyle/>
          <a:p>
            <a:r>
              <a:rPr kumimoji="1" lang="ja-JP" altLang="en-US" dirty="0"/>
              <a:t>に送って下さい。</a:t>
            </a:r>
          </a:p>
        </p:txBody>
      </p:sp>
      <p:sp>
        <p:nvSpPr>
          <p:cNvPr id="11" name="テキスト ボックス 10">
            <a:extLst>
              <a:ext uri="{FF2B5EF4-FFF2-40B4-BE49-F238E27FC236}">
                <a16:creationId xmlns:a16="http://schemas.microsoft.com/office/drawing/2014/main" id="{441D94BF-4B86-482B-B0AF-8F067DE90F36}"/>
              </a:ext>
            </a:extLst>
          </p:cNvPr>
          <p:cNvSpPr txBox="1"/>
          <p:nvPr/>
        </p:nvSpPr>
        <p:spPr>
          <a:xfrm>
            <a:off x="1737455" y="5708407"/>
            <a:ext cx="2603598" cy="369332"/>
          </a:xfrm>
          <a:prstGeom prst="rect">
            <a:avLst/>
          </a:prstGeom>
          <a:noFill/>
        </p:spPr>
        <p:txBody>
          <a:bodyPr wrap="none" rtlCol="0">
            <a:spAutoFit/>
          </a:bodyPr>
          <a:lstStyle/>
          <a:p>
            <a:r>
              <a:rPr lang="en-US" altLang="ja-JP" dirty="0"/>
              <a:t>eguchi@econ.nsu.ac.jp</a:t>
            </a:r>
            <a:endParaRPr kumimoji="1" lang="ja-JP" altLang="en-US" dirty="0"/>
          </a:p>
        </p:txBody>
      </p:sp>
      <p:sp>
        <p:nvSpPr>
          <p:cNvPr id="15" name="乗算記号 14">
            <a:extLst>
              <a:ext uri="{FF2B5EF4-FFF2-40B4-BE49-F238E27FC236}">
                <a16:creationId xmlns:a16="http://schemas.microsoft.com/office/drawing/2014/main" id="{F33A9E2C-1864-4B1F-92D4-E785ED672651}"/>
              </a:ext>
            </a:extLst>
          </p:cNvPr>
          <p:cNvSpPr/>
          <p:nvPr/>
        </p:nvSpPr>
        <p:spPr>
          <a:xfrm>
            <a:off x="1376374" y="5698209"/>
            <a:ext cx="415699" cy="36933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E665B97D-3DA0-4563-81F2-983DE74DCD13}"/>
              </a:ext>
            </a:extLst>
          </p:cNvPr>
          <p:cNvSpPr txBox="1"/>
          <p:nvPr/>
        </p:nvSpPr>
        <p:spPr>
          <a:xfrm>
            <a:off x="3926541" y="5297024"/>
            <a:ext cx="3416320" cy="369332"/>
          </a:xfrm>
          <a:prstGeom prst="rect">
            <a:avLst/>
          </a:prstGeom>
          <a:noFill/>
        </p:spPr>
        <p:txBody>
          <a:bodyPr wrap="none" rtlCol="0">
            <a:spAutoFit/>
          </a:bodyPr>
          <a:lstStyle/>
          <a:p>
            <a:r>
              <a:rPr kumimoji="1" lang="ja-JP" altLang="en-US" dirty="0"/>
              <a:t>（授業専用のメールアドレス）</a:t>
            </a:r>
          </a:p>
        </p:txBody>
      </p:sp>
      <p:sp>
        <p:nvSpPr>
          <p:cNvPr id="20" name="円: 塗りつぶしなし 19">
            <a:extLst>
              <a:ext uri="{FF2B5EF4-FFF2-40B4-BE49-F238E27FC236}">
                <a16:creationId xmlns:a16="http://schemas.microsoft.com/office/drawing/2014/main" id="{AC7A255A-1A9E-47C6-A78A-FFD4716DF824}"/>
              </a:ext>
            </a:extLst>
          </p:cNvPr>
          <p:cNvSpPr/>
          <p:nvPr/>
        </p:nvSpPr>
        <p:spPr>
          <a:xfrm>
            <a:off x="1430993" y="5305526"/>
            <a:ext cx="306462" cy="289629"/>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3" name="図 12" descr="スクリーンショットの画面&#10;&#10;自動的に生成された説明">
            <a:extLst>
              <a:ext uri="{FF2B5EF4-FFF2-40B4-BE49-F238E27FC236}">
                <a16:creationId xmlns:a16="http://schemas.microsoft.com/office/drawing/2014/main" id="{456A6E33-0251-4E33-A0F1-5A35829201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2642" y="1656964"/>
            <a:ext cx="7139940" cy="2804160"/>
          </a:xfrm>
          <a:prstGeom prst="rect">
            <a:avLst/>
          </a:prstGeom>
        </p:spPr>
      </p:pic>
    </p:spTree>
    <p:extLst>
      <p:ext uri="{BB962C8B-B14F-4D97-AF65-F5344CB8AC3E}">
        <p14:creationId xmlns:p14="http://schemas.microsoft.com/office/powerpoint/2010/main" val="211505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線コネクタ 29">
            <a:extLst>
              <a:ext uri="{FF2B5EF4-FFF2-40B4-BE49-F238E27FC236}">
                <a16:creationId xmlns:a16="http://schemas.microsoft.com/office/drawing/2014/main" id="{55F458B7-58FE-46D0-ABD4-C5F8288262AE}"/>
              </a:ext>
            </a:extLst>
          </p:cNvPr>
          <p:cNvCxnSpPr>
            <a:cxnSpLocks/>
          </p:cNvCxnSpPr>
          <p:nvPr/>
        </p:nvCxnSpPr>
        <p:spPr>
          <a:xfrm flipH="1">
            <a:off x="450986" y="4974418"/>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32" name="直線コネクタ 31">
            <a:extLst>
              <a:ext uri="{FF2B5EF4-FFF2-40B4-BE49-F238E27FC236}">
                <a16:creationId xmlns:a16="http://schemas.microsoft.com/office/drawing/2014/main" id="{670F63F1-905B-4BDB-9107-CFD1D8B064DE}"/>
              </a:ext>
            </a:extLst>
          </p:cNvPr>
          <p:cNvCxnSpPr>
            <a:cxnSpLocks/>
          </p:cNvCxnSpPr>
          <p:nvPr/>
        </p:nvCxnSpPr>
        <p:spPr>
          <a:xfrm>
            <a:off x="450985" y="2224636"/>
            <a:ext cx="0" cy="2749782"/>
          </a:xfrm>
          <a:prstGeom prst="line">
            <a:avLst/>
          </a:prstGeom>
        </p:spPr>
        <p:style>
          <a:lnRef idx="3">
            <a:schemeClr val="dk1"/>
          </a:lnRef>
          <a:fillRef idx="0">
            <a:schemeClr val="dk1"/>
          </a:fillRef>
          <a:effectRef idx="2">
            <a:schemeClr val="dk1"/>
          </a:effectRef>
          <a:fontRef idx="minor">
            <a:schemeClr val="tx1"/>
          </a:fontRef>
        </p:style>
      </p:cxnSp>
      <p:sp>
        <p:nvSpPr>
          <p:cNvPr id="4" name="テキスト ボックス 3">
            <a:extLst>
              <a:ext uri="{FF2B5EF4-FFF2-40B4-BE49-F238E27FC236}">
                <a16:creationId xmlns:a16="http://schemas.microsoft.com/office/drawing/2014/main" id="{91EEEF48-6109-41EB-8BC0-6BE66F53AD1E}"/>
              </a:ext>
            </a:extLst>
          </p:cNvPr>
          <p:cNvSpPr txBox="1"/>
          <p:nvPr/>
        </p:nvSpPr>
        <p:spPr>
          <a:xfrm>
            <a:off x="3379177" y="5240282"/>
            <a:ext cx="646331" cy="369332"/>
          </a:xfrm>
          <a:prstGeom prst="rect">
            <a:avLst/>
          </a:prstGeom>
          <a:noFill/>
        </p:spPr>
        <p:txBody>
          <a:bodyPr wrap="none" rtlCol="0">
            <a:spAutoFit/>
          </a:bodyPr>
          <a:lstStyle/>
          <a:p>
            <a:r>
              <a:rPr kumimoji="1" lang="ja-JP" altLang="en-US" dirty="0"/>
              <a:t>１財</a:t>
            </a:r>
          </a:p>
        </p:txBody>
      </p:sp>
      <p:sp>
        <p:nvSpPr>
          <p:cNvPr id="5" name="テキスト ボックス 4">
            <a:extLst>
              <a:ext uri="{FF2B5EF4-FFF2-40B4-BE49-F238E27FC236}">
                <a16:creationId xmlns:a16="http://schemas.microsoft.com/office/drawing/2014/main" id="{631F888E-A434-405E-AEA0-ECADA27BB11F}"/>
              </a:ext>
            </a:extLst>
          </p:cNvPr>
          <p:cNvSpPr txBox="1"/>
          <p:nvPr/>
        </p:nvSpPr>
        <p:spPr>
          <a:xfrm>
            <a:off x="34768" y="1855304"/>
            <a:ext cx="646331" cy="369332"/>
          </a:xfrm>
          <a:prstGeom prst="rect">
            <a:avLst/>
          </a:prstGeom>
          <a:noFill/>
        </p:spPr>
        <p:txBody>
          <a:bodyPr wrap="none" rtlCol="0">
            <a:spAutoFit/>
          </a:bodyPr>
          <a:lstStyle/>
          <a:p>
            <a:r>
              <a:rPr kumimoji="1" lang="ja-JP" altLang="en-US" dirty="0"/>
              <a:t>２財</a:t>
            </a:r>
          </a:p>
        </p:txBody>
      </p:sp>
      <p:cxnSp>
        <p:nvCxnSpPr>
          <p:cNvPr id="7" name="直線コネクタ 6">
            <a:extLst>
              <a:ext uri="{FF2B5EF4-FFF2-40B4-BE49-F238E27FC236}">
                <a16:creationId xmlns:a16="http://schemas.microsoft.com/office/drawing/2014/main" id="{9FDCBDED-8A19-42BA-B000-CF14568FDB4B}"/>
              </a:ext>
            </a:extLst>
          </p:cNvPr>
          <p:cNvCxnSpPr/>
          <p:nvPr/>
        </p:nvCxnSpPr>
        <p:spPr>
          <a:xfrm>
            <a:off x="450985" y="2385391"/>
            <a:ext cx="2697528" cy="2589027"/>
          </a:xfrm>
          <a:prstGeom prst="line">
            <a:avLst/>
          </a:prstGeom>
        </p:spPr>
        <p:style>
          <a:lnRef idx="2">
            <a:schemeClr val="dk1"/>
          </a:lnRef>
          <a:fillRef idx="0">
            <a:schemeClr val="dk1"/>
          </a:fillRef>
          <a:effectRef idx="1">
            <a:schemeClr val="dk1"/>
          </a:effectRef>
          <a:fontRef idx="minor">
            <a:schemeClr val="tx1"/>
          </a:fontRef>
        </p:style>
      </p:cxnSp>
      <p:sp>
        <p:nvSpPr>
          <p:cNvPr id="9" name="矢印: 右 8">
            <a:extLst>
              <a:ext uri="{FF2B5EF4-FFF2-40B4-BE49-F238E27FC236}">
                <a16:creationId xmlns:a16="http://schemas.microsoft.com/office/drawing/2014/main" id="{1BE09148-EFE9-47C8-BB77-783C60C2FBFE}"/>
              </a:ext>
            </a:extLst>
          </p:cNvPr>
          <p:cNvSpPr/>
          <p:nvPr/>
        </p:nvSpPr>
        <p:spPr>
          <a:xfrm rot="19540381">
            <a:off x="1394757" y="3850451"/>
            <a:ext cx="56984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5632A852-CBAE-4754-900A-316E3742CD48}"/>
              </a:ext>
            </a:extLst>
          </p:cNvPr>
          <p:cNvSpPr txBox="1"/>
          <p:nvPr/>
        </p:nvSpPr>
        <p:spPr>
          <a:xfrm>
            <a:off x="414237" y="354103"/>
            <a:ext cx="9926115" cy="523220"/>
          </a:xfrm>
          <a:prstGeom prst="rect">
            <a:avLst/>
          </a:prstGeom>
          <a:noFill/>
        </p:spPr>
        <p:txBody>
          <a:bodyPr wrap="none" rtlCol="0">
            <a:spAutoFit/>
          </a:bodyPr>
          <a:lstStyle/>
          <a:p>
            <a:r>
              <a:rPr kumimoji="1" lang="ja-JP" altLang="en-US" sz="2800" dirty="0"/>
              <a:t>大統領が（某国からの輸入品に）関税をかける前の</a:t>
            </a:r>
            <a:r>
              <a:rPr kumimoji="1" lang="en-US" altLang="ja-JP" sz="2800" dirty="0"/>
              <a:t>A</a:t>
            </a:r>
            <a:r>
              <a:rPr kumimoji="1" lang="ja-JP" altLang="en-US" sz="2800" dirty="0"/>
              <a:t>国</a:t>
            </a:r>
            <a:r>
              <a:rPr kumimoji="1" lang="en-US" altLang="ja-JP" sz="2800" dirty="0"/>
              <a:t>(^_^;</a:t>
            </a:r>
            <a:endParaRPr kumimoji="1" lang="ja-JP" altLang="en-US" sz="2800" dirty="0"/>
          </a:p>
        </p:txBody>
      </p:sp>
      <p:sp>
        <p:nvSpPr>
          <p:cNvPr id="29" name="円弧 28">
            <a:extLst>
              <a:ext uri="{FF2B5EF4-FFF2-40B4-BE49-F238E27FC236}">
                <a16:creationId xmlns:a16="http://schemas.microsoft.com/office/drawing/2014/main" id="{1C0AEF5A-C9BD-4050-A185-3B4507DC920F}"/>
              </a:ext>
            </a:extLst>
          </p:cNvPr>
          <p:cNvSpPr/>
          <p:nvPr/>
        </p:nvSpPr>
        <p:spPr>
          <a:xfrm rot="10800000">
            <a:off x="1176922" y="1900570"/>
            <a:ext cx="1579425" cy="1631816"/>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31" name="吹き出し: 円形 30">
            <a:extLst>
              <a:ext uri="{FF2B5EF4-FFF2-40B4-BE49-F238E27FC236}">
                <a16:creationId xmlns:a16="http://schemas.microsoft.com/office/drawing/2014/main" id="{1FBC6DC5-4110-4D5D-91E9-99958FD905F8}"/>
              </a:ext>
            </a:extLst>
          </p:cNvPr>
          <p:cNvSpPr/>
          <p:nvPr/>
        </p:nvSpPr>
        <p:spPr>
          <a:xfrm>
            <a:off x="1033553" y="1864046"/>
            <a:ext cx="2219551" cy="1094263"/>
          </a:xfrm>
          <a:prstGeom prst="wedgeEllipseCallout">
            <a:avLst>
              <a:gd name="adj1" fmla="val -30805"/>
              <a:gd name="adj2" fmla="val 790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おら、ココがいいゾ。。。</a:t>
            </a:r>
          </a:p>
        </p:txBody>
      </p:sp>
      <p:sp>
        <p:nvSpPr>
          <p:cNvPr id="28" name="円弧 27">
            <a:extLst>
              <a:ext uri="{FF2B5EF4-FFF2-40B4-BE49-F238E27FC236}">
                <a16:creationId xmlns:a16="http://schemas.microsoft.com/office/drawing/2014/main" id="{A1CA339B-2BCD-48FF-9F66-D614E0E7AF30}"/>
              </a:ext>
            </a:extLst>
          </p:cNvPr>
          <p:cNvSpPr/>
          <p:nvPr/>
        </p:nvSpPr>
        <p:spPr>
          <a:xfrm rot="21352695">
            <a:off x="-1946980" y="3233474"/>
            <a:ext cx="4487849" cy="4025292"/>
          </a:xfrm>
          <a:prstGeom prst="arc">
            <a:avLst>
              <a:gd name="adj1" fmla="val 16765959"/>
              <a:gd name="adj2" fmla="val 2140304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B7DEFBB5-A0D0-450E-87D2-A0CBA46991E3}"/>
              </a:ext>
            </a:extLst>
          </p:cNvPr>
          <p:cNvSpPr txBox="1"/>
          <p:nvPr/>
        </p:nvSpPr>
        <p:spPr>
          <a:xfrm>
            <a:off x="5909198" y="2435089"/>
            <a:ext cx="5628464" cy="523220"/>
          </a:xfrm>
          <a:prstGeom prst="rect">
            <a:avLst/>
          </a:prstGeom>
          <a:noFill/>
        </p:spPr>
        <p:txBody>
          <a:bodyPr wrap="none" rtlCol="0">
            <a:spAutoFit/>
          </a:bodyPr>
          <a:lstStyle/>
          <a:p>
            <a:r>
              <a:rPr kumimoji="1" lang="en-US" altLang="ja-JP" sz="2800" dirty="0"/>
              <a:t>1</a:t>
            </a:r>
            <a:r>
              <a:rPr kumimoji="1" lang="ja-JP" altLang="en-US" sz="2800" dirty="0"/>
              <a:t>財は輸出し、</a:t>
            </a:r>
            <a:r>
              <a:rPr kumimoji="1" lang="en-US" altLang="ja-JP" sz="2800" dirty="0"/>
              <a:t>2</a:t>
            </a:r>
            <a:r>
              <a:rPr kumimoji="1" lang="ja-JP" altLang="en-US" sz="2800" dirty="0"/>
              <a:t>財を輸入していた</a:t>
            </a:r>
          </a:p>
        </p:txBody>
      </p:sp>
      <p:sp>
        <p:nvSpPr>
          <p:cNvPr id="13" name="テキスト ボックス 12">
            <a:extLst>
              <a:ext uri="{FF2B5EF4-FFF2-40B4-BE49-F238E27FC236}">
                <a16:creationId xmlns:a16="http://schemas.microsoft.com/office/drawing/2014/main" id="{75083D38-9F3D-4664-A87E-E6BE4CAE103C}"/>
              </a:ext>
            </a:extLst>
          </p:cNvPr>
          <p:cNvSpPr txBox="1"/>
          <p:nvPr/>
        </p:nvSpPr>
        <p:spPr>
          <a:xfrm>
            <a:off x="5928035" y="3245034"/>
            <a:ext cx="5779146" cy="1815882"/>
          </a:xfrm>
          <a:prstGeom prst="rect">
            <a:avLst/>
          </a:prstGeom>
          <a:noFill/>
        </p:spPr>
        <p:txBody>
          <a:bodyPr wrap="none" rtlCol="0">
            <a:spAutoFit/>
          </a:bodyPr>
          <a:lstStyle/>
          <a:p>
            <a:r>
              <a:rPr kumimoji="1" lang="ja-JP" altLang="en-US" sz="2800" dirty="0"/>
              <a:t>そんなところに、大統領が</a:t>
            </a:r>
            <a:endParaRPr kumimoji="1" lang="en-US" altLang="ja-JP" sz="2800" dirty="0"/>
          </a:p>
          <a:p>
            <a:r>
              <a:rPr kumimoji="1" lang="ja-JP" altLang="en-US" sz="2800" dirty="0"/>
              <a:t>「</a:t>
            </a:r>
            <a:r>
              <a:rPr kumimoji="1" lang="en-US" altLang="ja-JP" sz="2800" dirty="0"/>
              <a:t>2</a:t>
            </a:r>
            <a:r>
              <a:rPr kumimoji="1" lang="ja-JP" altLang="en-US" sz="2800" dirty="0"/>
              <a:t>財（輸入している）に、関税を</a:t>
            </a:r>
            <a:endParaRPr kumimoji="1" lang="en-US" altLang="ja-JP" sz="2800" dirty="0"/>
          </a:p>
          <a:p>
            <a:r>
              <a:rPr kumimoji="1" lang="ja-JP" altLang="en-US" sz="2800" dirty="0"/>
              <a:t>掛ける」と宣言し、即、実行に</a:t>
            </a:r>
            <a:endParaRPr kumimoji="1" lang="en-US" altLang="ja-JP" sz="2800" dirty="0"/>
          </a:p>
          <a:p>
            <a:r>
              <a:rPr kumimoji="1" lang="ja-JP" altLang="en-US" sz="2800" dirty="0"/>
              <a:t>移したとする。</a:t>
            </a:r>
          </a:p>
        </p:txBody>
      </p:sp>
      <p:sp>
        <p:nvSpPr>
          <p:cNvPr id="22" name="テキスト ボックス 21">
            <a:extLst>
              <a:ext uri="{FF2B5EF4-FFF2-40B4-BE49-F238E27FC236}">
                <a16:creationId xmlns:a16="http://schemas.microsoft.com/office/drawing/2014/main" id="{5A5C02DA-029C-43FE-AE54-15951D913051}"/>
              </a:ext>
            </a:extLst>
          </p:cNvPr>
          <p:cNvSpPr txBox="1"/>
          <p:nvPr/>
        </p:nvSpPr>
        <p:spPr>
          <a:xfrm>
            <a:off x="4591680" y="5042118"/>
            <a:ext cx="7149627" cy="1815882"/>
          </a:xfrm>
          <a:prstGeom prst="rect">
            <a:avLst/>
          </a:prstGeom>
          <a:noFill/>
        </p:spPr>
        <p:txBody>
          <a:bodyPr wrap="square" rtlCol="0">
            <a:spAutoFit/>
          </a:bodyPr>
          <a:lstStyle/>
          <a:p>
            <a:r>
              <a:rPr kumimoji="1" lang="ja-JP" altLang="en-US" sz="2800" dirty="0"/>
              <a:t>すると、国民（</a:t>
            </a:r>
            <a:r>
              <a:rPr kumimoji="1" lang="en-US" altLang="ja-JP" sz="2800" dirty="0"/>
              <a:t>A</a:t>
            </a:r>
            <a:r>
              <a:rPr kumimoji="1" lang="ja-JP" altLang="en-US" sz="2800" dirty="0"/>
              <a:t>国の国民）にとって</a:t>
            </a:r>
            <a:endParaRPr kumimoji="1" lang="en-US" altLang="ja-JP" sz="2800" dirty="0"/>
          </a:p>
          <a:p>
            <a:r>
              <a:rPr kumimoji="1" lang="ja-JP" altLang="en-US" sz="2800" dirty="0"/>
              <a:t>は、</a:t>
            </a:r>
            <a:r>
              <a:rPr kumimoji="1" lang="en-US" altLang="ja-JP" sz="2800" dirty="0"/>
              <a:t>2</a:t>
            </a:r>
            <a:r>
              <a:rPr kumimoji="1" lang="ja-JP" altLang="en-US" sz="2800" dirty="0"/>
              <a:t>財（輸入材）は値段が高くなり、</a:t>
            </a:r>
            <a:endParaRPr kumimoji="1" lang="en-US" altLang="ja-JP" sz="2800" dirty="0"/>
          </a:p>
          <a:p>
            <a:r>
              <a:rPr kumimoji="1" lang="en-US" altLang="ja-JP" sz="2800" dirty="0"/>
              <a:t>1</a:t>
            </a:r>
            <a:r>
              <a:rPr kumimoji="1" lang="ja-JP" altLang="en-US" sz="2800" dirty="0"/>
              <a:t>財（輸出産業の財）は相対的に</a:t>
            </a:r>
            <a:endParaRPr kumimoji="1" lang="en-US" altLang="ja-JP" sz="2800" dirty="0"/>
          </a:p>
          <a:p>
            <a:r>
              <a:rPr kumimoji="1" lang="ja-JP" altLang="en-US" sz="2800" dirty="0"/>
              <a:t>安くなる。</a:t>
            </a:r>
          </a:p>
        </p:txBody>
      </p:sp>
      <p:sp>
        <p:nvSpPr>
          <p:cNvPr id="23" name="テキスト ボックス 22">
            <a:extLst>
              <a:ext uri="{FF2B5EF4-FFF2-40B4-BE49-F238E27FC236}">
                <a16:creationId xmlns:a16="http://schemas.microsoft.com/office/drawing/2014/main" id="{CD48F234-CE1C-405A-984D-BB36B9B2FEE3}"/>
              </a:ext>
            </a:extLst>
          </p:cNvPr>
          <p:cNvSpPr txBox="1"/>
          <p:nvPr/>
        </p:nvSpPr>
        <p:spPr>
          <a:xfrm>
            <a:off x="884451" y="5802927"/>
            <a:ext cx="7149627" cy="954107"/>
          </a:xfrm>
          <a:prstGeom prst="rect">
            <a:avLst/>
          </a:prstGeom>
          <a:noFill/>
        </p:spPr>
        <p:txBody>
          <a:bodyPr wrap="square" rtlCol="0">
            <a:spAutoFit/>
          </a:bodyPr>
          <a:lstStyle/>
          <a:p>
            <a:r>
              <a:rPr kumimoji="1" lang="ja-JP" altLang="en-US" sz="2800" dirty="0"/>
              <a:t>どんなことが</a:t>
            </a:r>
            <a:endParaRPr kumimoji="1" lang="en-US" altLang="ja-JP" sz="2800" dirty="0"/>
          </a:p>
          <a:p>
            <a:r>
              <a:rPr kumimoji="1" lang="ja-JP" altLang="en-US" sz="2800" dirty="0"/>
              <a:t>起きる？？？</a:t>
            </a:r>
          </a:p>
        </p:txBody>
      </p:sp>
      <p:cxnSp>
        <p:nvCxnSpPr>
          <p:cNvPr id="17" name="直線コネクタ 16">
            <a:extLst>
              <a:ext uri="{FF2B5EF4-FFF2-40B4-BE49-F238E27FC236}">
                <a16:creationId xmlns:a16="http://schemas.microsoft.com/office/drawing/2014/main" id="{D2373E1A-C437-4159-AC6A-67A8797E3490}"/>
              </a:ext>
            </a:extLst>
          </p:cNvPr>
          <p:cNvCxnSpPr>
            <a:cxnSpLocks/>
          </p:cNvCxnSpPr>
          <p:nvPr/>
        </p:nvCxnSpPr>
        <p:spPr>
          <a:xfrm>
            <a:off x="670735" y="3214274"/>
            <a:ext cx="2888955" cy="1167950"/>
          </a:xfrm>
          <a:prstGeom prst="line">
            <a:avLst/>
          </a:prstGeom>
        </p:spPr>
        <p:style>
          <a:lnRef idx="2">
            <a:schemeClr val="dk1"/>
          </a:lnRef>
          <a:fillRef idx="0">
            <a:schemeClr val="dk1"/>
          </a:fillRef>
          <a:effectRef idx="1">
            <a:schemeClr val="dk1"/>
          </a:effectRef>
          <a:fontRef idx="minor">
            <a:schemeClr val="tx1"/>
          </a:fontRef>
        </p:style>
      </p:cxnSp>
      <p:sp>
        <p:nvSpPr>
          <p:cNvPr id="18" name="吹き出し: 円形 17">
            <a:extLst>
              <a:ext uri="{FF2B5EF4-FFF2-40B4-BE49-F238E27FC236}">
                <a16:creationId xmlns:a16="http://schemas.microsoft.com/office/drawing/2014/main" id="{52C3DD47-73B6-4489-8668-30DA6B3AE062}"/>
              </a:ext>
            </a:extLst>
          </p:cNvPr>
          <p:cNvSpPr/>
          <p:nvPr/>
        </p:nvSpPr>
        <p:spPr>
          <a:xfrm>
            <a:off x="3525024" y="3672914"/>
            <a:ext cx="2219551" cy="1094263"/>
          </a:xfrm>
          <a:prstGeom prst="wedgeEllipseCallout">
            <a:avLst>
              <a:gd name="adj1" fmla="val -117990"/>
              <a:gd name="adj2" fmla="val -3274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ここを作っていて</a:t>
            </a:r>
          </a:p>
        </p:txBody>
      </p:sp>
      <p:sp>
        <p:nvSpPr>
          <p:cNvPr id="19" name="吹き出し: 円形 18">
            <a:extLst>
              <a:ext uri="{FF2B5EF4-FFF2-40B4-BE49-F238E27FC236}">
                <a16:creationId xmlns:a16="http://schemas.microsoft.com/office/drawing/2014/main" id="{BD988DF8-F5DF-4419-9017-718A8A90D3EE}"/>
              </a:ext>
            </a:extLst>
          </p:cNvPr>
          <p:cNvSpPr/>
          <p:nvPr/>
        </p:nvSpPr>
        <p:spPr>
          <a:xfrm>
            <a:off x="8336779" y="453960"/>
            <a:ext cx="2596107" cy="1765141"/>
          </a:xfrm>
          <a:prstGeom prst="wedgeEllipseCallout">
            <a:avLst>
              <a:gd name="adj1" fmla="val -248976"/>
              <a:gd name="adj2" fmla="val 16088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関税がかかった後の</a:t>
            </a:r>
            <a:endParaRPr kumimoji="1" lang="en-US" altLang="ja-JP" dirty="0"/>
          </a:p>
          <a:p>
            <a:pPr algn="ctr"/>
            <a:r>
              <a:rPr kumimoji="1" lang="ja-JP" altLang="en-US" dirty="0"/>
              <a:t>国民にとての買える範囲の傾き</a:t>
            </a:r>
          </a:p>
        </p:txBody>
      </p:sp>
      <p:sp>
        <p:nvSpPr>
          <p:cNvPr id="20" name="吹き出し: 円形 19">
            <a:extLst>
              <a:ext uri="{FF2B5EF4-FFF2-40B4-BE49-F238E27FC236}">
                <a16:creationId xmlns:a16="http://schemas.microsoft.com/office/drawing/2014/main" id="{C98E7933-1255-4DAB-A7D5-E1F9C9C47801}"/>
              </a:ext>
            </a:extLst>
          </p:cNvPr>
          <p:cNvSpPr/>
          <p:nvPr/>
        </p:nvSpPr>
        <p:spPr>
          <a:xfrm>
            <a:off x="4875217" y="1875830"/>
            <a:ext cx="2219551" cy="1094263"/>
          </a:xfrm>
          <a:prstGeom prst="wedgeEllipseCallout">
            <a:avLst>
              <a:gd name="adj1" fmla="val -204696"/>
              <a:gd name="adj2" fmla="val 8191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ここを消費している</a:t>
            </a:r>
            <a:r>
              <a:rPr kumimoji="1" lang="en-US" altLang="ja-JP" dirty="0"/>
              <a:t>(^_^;</a:t>
            </a:r>
            <a:endParaRPr kumimoji="1" lang="ja-JP" altLang="en-US" dirty="0"/>
          </a:p>
        </p:txBody>
      </p:sp>
      <p:cxnSp>
        <p:nvCxnSpPr>
          <p:cNvPr id="24" name="直線コネクタ 23">
            <a:extLst>
              <a:ext uri="{FF2B5EF4-FFF2-40B4-BE49-F238E27FC236}">
                <a16:creationId xmlns:a16="http://schemas.microsoft.com/office/drawing/2014/main" id="{B4E7B803-EB12-4DB4-817C-20C886FE1230}"/>
              </a:ext>
            </a:extLst>
          </p:cNvPr>
          <p:cNvCxnSpPr>
            <a:cxnSpLocks/>
          </p:cNvCxnSpPr>
          <p:nvPr/>
        </p:nvCxnSpPr>
        <p:spPr>
          <a:xfrm>
            <a:off x="1949297" y="2243474"/>
            <a:ext cx="0" cy="2749782"/>
          </a:xfrm>
          <a:prstGeom prst="line">
            <a:avLst/>
          </a:prstGeom>
        </p:spPr>
        <p:style>
          <a:lnRef idx="3">
            <a:schemeClr val="dk1"/>
          </a:lnRef>
          <a:fillRef idx="0">
            <a:schemeClr val="dk1"/>
          </a:fillRef>
          <a:effectRef idx="2">
            <a:schemeClr val="dk1"/>
          </a:effectRef>
          <a:fontRef idx="minor">
            <a:schemeClr val="tx1"/>
          </a:fontRef>
        </p:style>
      </p:cxnSp>
      <p:cxnSp>
        <p:nvCxnSpPr>
          <p:cNvPr id="25" name="直線コネクタ 24">
            <a:extLst>
              <a:ext uri="{FF2B5EF4-FFF2-40B4-BE49-F238E27FC236}">
                <a16:creationId xmlns:a16="http://schemas.microsoft.com/office/drawing/2014/main" id="{7FED76BD-7502-4512-AA51-E34D85AFA593}"/>
              </a:ext>
            </a:extLst>
          </p:cNvPr>
          <p:cNvCxnSpPr>
            <a:cxnSpLocks/>
          </p:cNvCxnSpPr>
          <p:nvPr/>
        </p:nvCxnSpPr>
        <p:spPr>
          <a:xfrm>
            <a:off x="1435590" y="2233200"/>
            <a:ext cx="0" cy="2749782"/>
          </a:xfrm>
          <a:prstGeom prst="line">
            <a:avLst/>
          </a:prstGeom>
        </p:spPr>
        <p:style>
          <a:lnRef idx="3">
            <a:schemeClr val="dk1"/>
          </a:lnRef>
          <a:fillRef idx="0">
            <a:schemeClr val="dk1"/>
          </a:fillRef>
          <a:effectRef idx="2">
            <a:schemeClr val="dk1"/>
          </a:effectRef>
          <a:fontRef idx="minor">
            <a:schemeClr val="tx1"/>
          </a:fontRef>
        </p:style>
      </p:cxnSp>
      <p:cxnSp>
        <p:nvCxnSpPr>
          <p:cNvPr id="26" name="直線コネクタ 25">
            <a:extLst>
              <a:ext uri="{FF2B5EF4-FFF2-40B4-BE49-F238E27FC236}">
                <a16:creationId xmlns:a16="http://schemas.microsoft.com/office/drawing/2014/main" id="{3189D6AC-16C6-45D7-A9AE-0090EF36873F}"/>
              </a:ext>
            </a:extLst>
          </p:cNvPr>
          <p:cNvCxnSpPr>
            <a:cxnSpLocks/>
          </p:cNvCxnSpPr>
          <p:nvPr/>
        </p:nvCxnSpPr>
        <p:spPr>
          <a:xfrm flipH="1">
            <a:off x="233521" y="3842546"/>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27" name="直線コネクタ 26">
            <a:extLst>
              <a:ext uri="{FF2B5EF4-FFF2-40B4-BE49-F238E27FC236}">
                <a16:creationId xmlns:a16="http://schemas.microsoft.com/office/drawing/2014/main" id="{6223A4E9-B09E-424D-AEAB-8B03C54B4651}"/>
              </a:ext>
            </a:extLst>
          </p:cNvPr>
          <p:cNvCxnSpPr>
            <a:cxnSpLocks/>
          </p:cNvCxnSpPr>
          <p:nvPr/>
        </p:nvCxnSpPr>
        <p:spPr>
          <a:xfrm flipH="1">
            <a:off x="293455" y="3327124"/>
            <a:ext cx="3262885"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7777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2"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線コネクタ 29">
            <a:extLst>
              <a:ext uri="{FF2B5EF4-FFF2-40B4-BE49-F238E27FC236}">
                <a16:creationId xmlns:a16="http://schemas.microsoft.com/office/drawing/2014/main" id="{55F458B7-58FE-46D0-ABD4-C5F8288262AE}"/>
              </a:ext>
            </a:extLst>
          </p:cNvPr>
          <p:cNvCxnSpPr>
            <a:cxnSpLocks/>
          </p:cNvCxnSpPr>
          <p:nvPr/>
        </p:nvCxnSpPr>
        <p:spPr>
          <a:xfrm flipH="1">
            <a:off x="450986" y="4974418"/>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32" name="直線コネクタ 31">
            <a:extLst>
              <a:ext uri="{FF2B5EF4-FFF2-40B4-BE49-F238E27FC236}">
                <a16:creationId xmlns:a16="http://schemas.microsoft.com/office/drawing/2014/main" id="{670F63F1-905B-4BDB-9107-CFD1D8B064DE}"/>
              </a:ext>
            </a:extLst>
          </p:cNvPr>
          <p:cNvCxnSpPr>
            <a:cxnSpLocks/>
          </p:cNvCxnSpPr>
          <p:nvPr/>
        </p:nvCxnSpPr>
        <p:spPr>
          <a:xfrm>
            <a:off x="450985" y="2224636"/>
            <a:ext cx="0" cy="2749782"/>
          </a:xfrm>
          <a:prstGeom prst="line">
            <a:avLst/>
          </a:prstGeom>
        </p:spPr>
        <p:style>
          <a:lnRef idx="3">
            <a:schemeClr val="dk1"/>
          </a:lnRef>
          <a:fillRef idx="0">
            <a:schemeClr val="dk1"/>
          </a:fillRef>
          <a:effectRef idx="2">
            <a:schemeClr val="dk1"/>
          </a:effectRef>
          <a:fontRef idx="minor">
            <a:schemeClr val="tx1"/>
          </a:fontRef>
        </p:style>
      </p:cxnSp>
      <p:sp>
        <p:nvSpPr>
          <p:cNvPr id="4" name="テキスト ボックス 3">
            <a:extLst>
              <a:ext uri="{FF2B5EF4-FFF2-40B4-BE49-F238E27FC236}">
                <a16:creationId xmlns:a16="http://schemas.microsoft.com/office/drawing/2014/main" id="{91EEEF48-6109-41EB-8BC0-6BE66F53AD1E}"/>
              </a:ext>
            </a:extLst>
          </p:cNvPr>
          <p:cNvSpPr txBox="1"/>
          <p:nvPr/>
        </p:nvSpPr>
        <p:spPr>
          <a:xfrm>
            <a:off x="3379177" y="5240282"/>
            <a:ext cx="646331" cy="369332"/>
          </a:xfrm>
          <a:prstGeom prst="rect">
            <a:avLst/>
          </a:prstGeom>
          <a:noFill/>
        </p:spPr>
        <p:txBody>
          <a:bodyPr wrap="none" rtlCol="0">
            <a:spAutoFit/>
          </a:bodyPr>
          <a:lstStyle/>
          <a:p>
            <a:r>
              <a:rPr kumimoji="1" lang="ja-JP" altLang="en-US" dirty="0"/>
              <a:t>１財</a:t>
            </a:r>
          </a:p>
        </p:txBody>
      </p:sp>
      <p:sp>
        <p:nvSpPr>
          <p:cNvPr id="5" name="テキスト ボックス 4">
            <a:extLst>
              <a:ext uri="{FF2B5EF4-FFF2-40B4-BE49-F238E27FC236}">
                <a16:creationId xmlns:a16="http://schemas.microsoft.com/office/drawing/2014/main" id="{631F888E-A434-405E-AEA0-ECADA27BB11F}"/>
              </a:ext>
            </a:extLst>
          </p:cNvPr>
          <p:cNvSpPr txBox="1"/>
          <p:nvPr/>
        </p:nvSpPr>
        <p:spPr>
          <a:xfrm>
            <a:off x="34768" y="1855304"/>
            <a:ext cx="646331" cy="369332"/>
          </a:xfrm>
          <a:prstGeom prst="rect">
            <a:avLst/>
          </a:prstGeom>
          <a:noFill/>
        </p:spPr>
        <p:txBody>
          <a:bodyPr wrap="none" rtlCol="0">
            <a:spAutoFit/>
          </a:bodyPr>
          <a:lstStyle/>
          <a:p>
            <a:r>
              <a:rPr kumimoji="1" lang="ja-JP" altLang="en-US" dirty="0"/>
              <a:t>２財</a:t>
            </a:r>
          </a:p>
        </p:txBody>
      </p:sp>
      <p:cxnSp>
        <p:nvCxnSpPr>
          <p:cNvPr id="7" name="直線コネクタ 6">
            <a:extLst>
              <a:ext uri="{FF2B5EF4-FFF2-40B4-BE49-F238E27FC236}">
                <a16:creationId xmlns:a16="http://schemas.microsoft.com/office/drawing/2014/main" id="{9FDCBDED-8A19-42BA-B000-CF14568FDB4B}"/>
              </a:ext>
            </a:extLst>
          </p:cNvPr>
          <p:cNvCxnSpPr/>
          <p:nvPr/>
        </p:nvCxnSpPr>
        <p:spPr>
          <a:xfrm>
            <a:off x="450985" y="2385391"/>
            <a:ext cx="2697528" cy="2589027"/>
          </a:xfrm>
          <a:prstGeom prst="line">
            <a:avLst/>
          </a:prstGeom>
        </p:spPr>
        <p:style>
          <a:lnRef idx="2">
            <a:schemeClr val="dk1"/>
          </a:lnRef>
          <a:fillRef idx="0">
            <a:schemeClr val="dk1"/>
          </a:fillRef>
          <a:effectRef idx="1">
            <a:schemeClr val="dk1"/>
          </a:effectRef>
          <a:fontRef idx="minor">
            <a:schemeClr val="tx1"/>
          </a:fontRef>
        </p:style>
      </p:cxnSp>
      <p:sp>
        <p:nvSpPr>
          <p:cNvPr id="9" name="矢印: 右 8">
            <a:extLst>
              <a:ext uri="{FF2B5EF4-FFF2-40B4-BE49-F238E27FC236}">
                <a16:creationId xmlns:a16="http://schemas.microsoft.com/office/drawing/2014/main" id="{1BE09148-EFE9-47C8-BB77-783C60C2FBFE}"/>
              </a:ext>
            </a:extLst>
          </p:cNvPr>
          <p:cNvSpPr/>
          <p:nvPr/>
        </p:nvSpPr>
        <p:spPr>
          <a:xfrm rot="19540381">
            <a:off x="1394757" y="3850451"/>
            <a:ext cx="56984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5632A852-CBAE-4754-900A-316E3742CD48}"/>
              </a:ext>
            </a:extLst>
          </p:cNvPr>
          <p:cNvSpPr txBox="1"/>
          <p:nvPr/>
        </p:nvSpPr>
        <p:spPr>
          <a:xfrm>
            <a:off x="414237" y="354103"/>
            <a:ext cx="5724644" cy="523220"/>
          </a:xfrm>
          <a:prstGeom prst="rect">
            <a:avLst/>
          </a:prstGeom>
          <a:noFill/>
        </p:spPr>
        <p:txBody>
          <a:bodyPr wrap="none" rtlCol="0">
            <a:spAutoFit/>
          </a:bodyPr>
          <a:lstStyle/>
          <a:p>
            <a:r>
              <a:rPr kumimoji="1" lang="ja-JP" altLang="en-US" sz="2800" dirty="0"/>
              <a:t>とりあえずいらんものを消す</a:t>
            </a:r>
            <a:r>
              <a:rPr kumimoji="1" lang="en-US" altLang="ja-JP" sz="2800" dirty="0"/>
              <a:t>(^_^;</a:t>
            </a:r>
            <a:endParaRPr kumimoji="1" lang="ja-JP" altLang="en-US" sz="2800" dirty="0"/>
          </a:p>
        </p:txBody>
      </p:sp>
      <p:sp>
        <p:nvSpPr>
          <p:cNvPr id="29" name="円弧 28">
            <a:extLst>
              <a:ext uri="{FF2B5EF4-FFF2-40B4-BE49-F238E27FC236}">
                <a16:creationId xmlns:a16="http://schemas.microsoft.com/office/drawing/2014/main" id="{1C0AEF5A-C9BD-4050-A185-3B4507DC920F}"/>
              </a:ext>
            </a:extLst>
          </p:cNvPr>
          <p:cNvSpPr/>
          <p:nvPr/>
        </p:nvSpPr>
        <p:spPr>
          <a:xfrm rot="10800000">
            <a:off x="1176922" y="1900570"/>
            <a:ext cx="1579425" cy="1631816"/>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31" name="吹き出し: 円形 30">
            <a:extLst>
              <a:ext uri="{FF2B5EF4-FFF2-40B4-BE49-F238E27FC236}">
                <a16:creationId xmlns:a16="http://schemas.microsoft.com/office/drawing/2014/main" id="{1FBC6DC5-4110-4D5D-91E9-99958FD905F8}"/>
              </a:ext>
            </a:extLst>
          </p:cNvPr>
          <p:cNvSpPr/>
          <p:nvPr/>
        </p:nvSpPr>
        <p:spPr>
          <a:xfrm>
            <a:off x="1033553" y="1864046"/>
            <a:ext cx="2219551" cy="1094263"/>
          </a:xfrm>
          <a:prstGeom prst="wedgeEllipseCallout">
            <a:avLst>
              <a:gd name="adj1" fmla="val -30805"/>
              <a:gd name="adj2" fmla="val 790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おら、ココがいいゾ。。。</a:t>
            </a:r>
          </a:p>
        </p:txBody>
      </p:sp>
      <p:sp>
        <p:nvSpPr>
          <p:cNvPr id="28" name="円弧 27">
            <a:extLst>
              <a:ext uri="{FF2B5EF4-FFF2-40B4-BE49-F238E27FC236}">
                <a16:creationId xmlns:a16="http://schemas.microsoft.com/office/drawing/2014/main" id="{A1CA339B-2BCD-48FF-9F66-D614E0E7AF30}"/>
              </a:ext>
            </a:extLst>
          </p:cNvPr>
          <p:cNvSpPr/>
          <p:nvPr/>
        </p:nvSpPr>
        <p:spPr>
          <a:xfrm rot="21352695">
            <a:off x="-1946980" y="3233474"/>
            <a:ext cx="4487849" cy="4025292"/>
          </a:xfrm>
          <a:prstGeom prst="arc">
            <a:avLst>
              <a:gd name="adj1" fmla="val 16765959"/>
              <a:gd name="adj2" fmla="val 21403040"/>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8" name="吹き出し: 円形 17">
            <a:extLst>
              <a:ext uri="{FF2B5EF4-FFF2-40B4-BE49-F238E27FC236}">
                <a16:creationId xmlns:a16="http://schemas.microsoft.com/office/drawing/2014/main" id="{52C3DD47-73B6-4489-8668-30DA6B3AE062}"/>
              </a:ext>
            </a:extLst>
          </p:cNvPr>
          <p:cNvSpPr/>
          <p:nvPr/>
        </p:nvSpPr>
        <p:spPr>
          <a:xfrm>
            <a:off x="3525024" y="3672914"/>
            <a:ext cx="2219551" cy="1094263"/>
          </a:xfrm>
          <a:prstGeom prst="wedgeEllipseCallout">
            <a:avLst>
              <a:gd name="adj1" fmla="val -117990"/>
              <a:gd name="adj2" fmla="val -3274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ここを作っていて</a:t>
            </a:r>
          </a:p>
        </p:txBody>
      </p:sp>
      <p:cxnSp>
        <p:nvCxnSpPr>
          <p:cNvPr id="24" name="直線コネクタ 23">
            <a:extLst>
              <a:ext uri="{FF2B5EF4-FFF2-40B4-BE49-F238E27FC236}">
                <a16:creationId xmlns:a16="http://schemas.microsoft.com/office/drawing/2014/main" id="{B4E7B803-EB12-4DB4-817C-20C886FE1230}"/>
              </a:ext>
            </a:extLst>
          </p:cNvPr>
          <p:cNvCxnSpPr>
            <a:cxnSpLocks/>
          </p:cNvCxnSpPr>
          <p:nvPr/>
        </p:nvCxnSpPr>
        <p:spPr>
          <a:xfrm>
            <a:off x="1949297" y="2243474"/>
            <a:ext cx="0" cy="2749782"/>
          </a:xfrm>
          <a:prstGeom prst="line">
            <a:avLst/>
          </a:prstGeom>
        </p:spPr>
        <p:style>
          <a:lnRef idx="3">
            <a:schemeClr val="dk1"/>
          </a:lnRef>
          <a:fillRef idx="0">
            <a:schemeClr val="dk1"/>
          </a:fillRef>
          <a:effectRef idx="2">
            <a:schemeClr val="dk1"/>
          </a:effectRef>
          <a:fontRef idx="minor">
            <a:schemeClr val="tx1"/>
          </a:fontRef>
        </p:style>
      </p:cxnSp>
      <p:cxnSp>
        <p:nvCxnSpPr>
          <p:cNvPr id="25" name="直線コネクタ 24">
            <a:extLst>
              <a:ext uri="{FF2B5EF4-FFF2-40B4-BE49-F238E27FC236}">
                <a16:creationId xmlns:a16="http://schemas.microsoft.com/office/drawing/2014/main" id="{7FED76BD-7502-4512-AA51-E34D85AFA593}"/>
              </a:ext>
            </a:extLst>
          </p:cNvPr>
          <p:cNvCxnSpPr>
            <a:cxnSpLocks/>
          </p:cNvCxnSpPr>
          <p:nvPr/>
        </p:nvCxnSpPr>
        <p:spPr>
          <a:xfrm>
            <a:off x="1435590" y="2233200"/>
            <a:ext cx="0" cy="2749782"/>
          </a:xfrm>
          <a:prstGeom prst="line">
            <a:avLst/>
          </a:prstGeom>
        </p:spPr>
        <p:style>
          <a:lnRef idx="3">
            <a:schemeClr val="dk1"/>
          </a:lnRef>
          <a:fillRef idx="0">
            <a:schemeClr val="dk1"/>
          </a:fillRef>
          <a:effectRef idx="2">
            <a:schemeClr val="dk1"/>
          </a:effectRef>
          <a:fontRef idx="minor">
            <a:schemeClr val="tx1"/>
          </a:fontRef>
        </p:style>
      </p:cxnSp>
      <p:cxnSp>
        <p:nvCxnSpPr>
          <p:cNvPr id="26" name="直線コネクタ 25">
            <a:extLst>
              <a:ext uri="{FF2B5EF4-FFF2-40B4-BE49-F238E27FC236}">
                <a16:creationId xmlns:a16="http://schemas.microsoft.com/office/drawing/2014/main" id="{3189D6AC-16C6-45D7-A9AE-0090EF36873F}"/>
              </a:ext>
            </a:extLst>
          </p:cNvPr>
          <p:cNvCxnSpPr>
            <a:cxnSpLocks/>
          </p:cNvCxnSpPr>
          <p:nvPr/>
        </p:nvCxnSpPr>
        <p:spPr>
          <a:xfrm flipH="1">
            <a:off x="233521" y="3842546"/>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27" name="直線コネクタ 26">
            <a:extLst>
              <a:ext uri="{FF2B5EF4-FFF2-40B4-BE49-F238E27FC236}">
                <a16:creationId xmlns:a16="http://schemas.microsoft.com/office/drawing/2014/main" id="{6223A4E9-B09E-424D-AEAB-8B03C54B4651}"/>
              </a:ext>
            </a:extLst>
          </p:cNvPr>
          <p:cNvCxnSpPr>
            <a:cxnSpLocks/>
          </p:cNvCxnSpPr>
          <p:nvPr/>
        </p:nvCxnSpPr>
        <p:spPr>
          <a:xfrm flipH="1">
            <a:off x="293455" y="3327124"/>
            <a:ext cx="3262885"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38372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線コネクタ 29">
            <a:extLst>
              <a:ext uri="{FF2B5EF4-FFF2-40B4-BE49-F238E27FC236}">
                <a16:creationId xmlns:a16="http://schemas.microsoft.com/office/drawing/2014/main" id="{55F458B7-58FE-46D0-ABD4-C5F8288262AE}"/>
              </a:ext>
            </a:extLst>
          </p:cNvPr>
          <p:cNvCxnSpPr>
            <a:cxnSpLocks/>
          </p:cNvCxnSpPr>
          <p:nvPr/>
        </p:nvCxnSpPr>
        <p:spPr>
          <a:xfrm flipH="1">
            <a:off x="450986" y="4974418"/>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32" name="直線コネクタ 31">
            <a:extLst>
              <a:ext uri="{FF2B5EF4-FFF2-40B4-BE49-F238E27FC236}">
                <a16:creationId xmlns:a16="http://schemas.microsoft.com/office/drawing/2014/main" id="{670F63F1-905B-4BDB-9107-CFD1D8B064DE}"/>
              </a:ext>
            </a:extLst>
          </p:cNvPr>
          <p:cNvCxnSpPr>
            <a:cxnSpLocks/>
          </p:cNvCxnSpPr>
          <p:nvPr/>
        </p:nvCxnSpPr>
        <p:spPr>
          <a:xfrm>
            <a:off x="450985" y="2224636"/>
            <a:ext cx="0" cy="2749782"/>
          </a:xfrm>
          <a:prstGeom prst="line">
            <a:avLst/>
          </a:prstGeom>
        </p:spPr>
        <p:style>
          <a:lnRef idx="3">
            <a:schemeClr val="dk1"/>
          </a:lnRef>
          <a:fillRef idx="0">
            <a:schemeClr val="dk1"/>
          </a:fillRef>
          <a:effectRef idx="2">
            <a:schemeClr val="dk1"/>
          </a:effectRef>
          <a:fontRef idx="minor">
            <a:schemeClr val="tx1"/>
          </a:fontRef>
        </p:style>
      </p:cxnSp>
      <p:sp>
        <p:nvSpPr>
          <p:cNvPr id="4" name="テキスト ボックス 3">
            <a:extLst>
              <a:ext uri="{FF2B5EF4-FFF2-40B4-BE49-F238E27FC236}">
                <a16:creationId xmlns:a16="http://schemas.microsoft.com/office/drawing/2014/main" id="{91EEEF48-6109-41EB-8BC0-6BE66F53AD1E}"/>
              </a:ext>
            </a:extLst>
          </p:cNvPr>
          <p:cNvSpPr txBox="1"/>
          <p:nvPr/>
        </p:nvSpPr>
        <p:spPr>
          <a:xfrm>
            <a:off x="3379177" y="5240282"/>
            <a:ext cx="646331" cy="369332"/>
          </a:xfrm>
          <a:prstGeom prst="rect">
            <a:avLst/>
          </a:prstGeom>
          <a:noFill/>
        </p:spPr>
        <p:txBody>
          <a:bodyPr wrap="none" rtlCol="0">
            <a:spAutoFit/>
          </a:bodyPr>
          <a:lstStyle/>
          <a:p>
            <a:r>
              <a:rPr kumimoji="1" lang="ja-JP" altLang="en-US" dirty="0"/>
              <a:t>１財</a:t>
            </a:r>
          </a:p>
        </p:txBody>
      </p:sp>
      <p:sp>
        <p:nvSpPr>
          <p:cNvPr id="5" name="テキスト ボックス 4">
            <a:extLst>
              <a:ext uri="{FF2B5EF4-FFF2-40B4-BE49-F238E27FC236}">
                <a16:creationId xmlns:a16="http://schemas.microsoft.com/office/drawing/2014/main" id="{631F888E-A434-405E-AEA0-ECADA27BB11F}"/>
              </a:ext>
            </a:extLst>
          </p:cNvPr>
          <p:cNvSpPr txBox="1"/>
          <p:nvPr/>
        </p:nvSpPr>
        <p:spPr>
          <a:xfrm>
            <a:off x="34768" y="1855304"/>
            <a:ext cx="646331" cy="369332"/>
          </a:xfrm>
          <a:prstGeom prst="rect">
            <a:avLst/>
          </a:prstGeom>
          <a:noFill/>
        </p:spPr>
        <p:txBody>
          <a:bodyPr wrap="none" rtlCol="0">
            <a:spAutoFit/>
          </a:bodyPr>
          <a:lstStyle/>
          <a:p>
            <a:r>
              <a:rPr kumimoji="1" lang="ja-JP" altLang="en-US" dirty="0"/>
              <a:t>２財</a:t>
            </a:r>
          </a:p>
        </p:txBody>
      </p:sp>
      <p:cxnSp>
        <p:nvCxnSpPr>
          <p:cNvPr id="7" name="直線コネクタ 6">
            <a:extLst>
              <a:ext uri="{FF2B5EF4-FFF2-40B4-BE49-F238E27FC236}">
                <a16:creationId xmlns:a16="http://schemas.microsoft.com/office/drawing/2014/main" id="{9FDCBDED-8A19-42BA-B000-CF14568FDB4B}"/>
              </a:ext>
            </a:extLst>
          </p:cNvPr>
          <p:cNvCxnSpPr/>
          <p:nvPr/>
        </p:nvCxnSpPr>
        <p:spPr>
          <a:xfrm>
            <a:off x="450985" y="2385391"/>
            <a:ext cx="2697528" cy="2589027"/>
          </a:xfrm>
          <a:prstGeom prst="line">
            <a:avLst/>
          </a:prstGeom>
        </p:spPr>
        <p:style>
          <a:lnRef idx="2">
            <a:schemeClr val="dk1"/>
          </a:lnRef>
          <a:fillRef idx="0">
            <a:schemeClr val="dk1"/>
          </a:fillRef>
          <a:effectRef idx="1">
            <a:schemeClr val="dk1"/>
          </a:effectRef>
          <a:fontRef idx="minor">
            <a:schemeClr val="tx1"/>
          </a:fontRef>
        </p:style>
      </p:cxnSp>
      <p:sp>
        <p:nvSpPr>
          <p:cNvPr id="9" name="矢印: 右 8">
            <a:extLst>
              <a:ext uri="{FF2B5EF4-FFF2-40B4-BE49-F238E27FC236}">
                <a16:creationId xmlns:a16="http://schemas.microsoft.com/office/drawing/2014/main" id="{1BE09148-EFE9-47C8-BB77-783C60C2FBFE}"/>
              </a:ext>
            </a:extLst>
          </p:cNvPr>
          <p:cNvSpPr/>
          <p:nvPr/>
        </p:nvSpPr>
        <p:spPr>
          <a:xfrm rot="19540381">
            <a:off x="1394757" y="3850451"/>
            <a:ext cx="56984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5632A852-CBAE-4754-900A-316E3742CD48}"/>
              </a:ext>
            </a:extLst>
          </p:cNvPr>
          <p:cNvSpPr txBox="1"/>
          <p:nvPr/>
        </p:nvSpPr>
        <p:spPr>
          <a:xfrm>
            <a:off x="414237" y="354103"/>
            <a:ext cx="5570756" cy="523220"/>
          </a:xfrm>
          <a:prstGeom prst="rect">
            <a:avLst/>
          </a:prstGeom>
          <a:noFill/>
        </p:spPr>
        <p:txBody>
          <a:bodyPr wrap="none" rtlCol="0">
            <a:spAutoFit/>
          </a:bodyPr>
          <a:lstStyle/>
          <a:p>
            <a:r>
              <a:rPr kumimoji="1" lang="ja-JP" altLang="en-US" sz="2800" dirty="0"/>
              <a:t>とりあえず生産可能性曲線を消す</a:t>
            </a:r>
          </a:p>
        </p:txBody>
      </p:sp>
      <p:sp>
        <p:nvSpPr>
          <p:cNvPr id="29" name="円弧 28">
            <a:extLst>
              <a:ext uri="{FF2B5EF4-FFF2-40B4-BE49-F238E27FC236}">
                <a16:creationId xmlns:a16="http://schemas.microsoft.com/office/drawing/2014/main" id="{1C0AEF5A-C9BD-4050-A185-3B4507DC920F}"/>
              </a:ext>
            </a:extLst>
          </p:cNvPr>
          <p:cNvSpPr/>
          <p:nvPr/>
        </p:nvSpPr>
        <p:spPr>
          <a:xfrm rot="10800000">
            <a:off x="1176922" y="1900570"/>
            <a:ext cx="1579425" cy="1631816"/>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31" name="吹き出し: 円形 30">
            <a:extLst>
              <a:ext uri="{FF2B5EF4-FFF2-40B4-BE49-F238E27FC236}">
                <a16:creationId xmlns:a16="http://schemas.microsoft.com/office/drawing/2014/main" id="{1FBC6DC5-4110-4D5D-91E9-99958FD905F8}"/>
              </a:ext>
            </a:extLst>
          </p:cNvPr>
          <p:cNvSpPr/>
          <p:nvPr/>
        </p:nvSpPr>
        <p:spPr>
          <a:xfrm>
            <a:off x="1033553" y="1864046"/>
            <a:ext cx="2219551" cy="1094263"/>
          </a:xfrm>
          <a:prstGeom prst="wedgeEllipseCallout">
            <a:avLst>
              <a:gd name="adj1" fmla="val -30805"/>
              <a:gd name="adj2" fmla="val 790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おら、ココがいいゾ。。。</a:t>
            </a:r>
          </a:p>
        </p:txBody>
      </p:sp>
      <p:sp>
        <p:nvSpPr>
          <p:cNvPr id="18" name="吹き出し: 円形 17">
            <a:extLst>
              <a:ext uri="{FF2B5EF4-FFF2-40B4-BE49-F238E27FC236}">
                <a16:creationId xmlns:a16="http://schemas.microsoft.com/office/drawing/2014/main" id="{EA88AEB6-4B8D-4CDA-BFCD-D04BA7536BCE}"/>
              </a:ext>
            </a:extLst>
          </p:cNvPr>
          <p:cNvSpPr/>
          <p:nvPr/>
        </p:nvSpPr>
        <p:spPr>
          <a:xfrm>
            <a:off x="4875217" y="1875830"/>
            <a:ext cx="2219551" cy="1094263"/>
          </a:xfrm>
          <a:prstGeom prst="wedgeEllipseCallout">
            <a:avLst>
              <a:gd name="adj1" fmla="val -204696"/>
              <a:gd name="adj2" fmla="val 8191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ここを消費している</a:t>
            </a:r>
            <a:r>
              <a:rPr kumimoji="1" lang="en-US" altLang="ja-JP" dirty="0"/>
              <a:t>(^_^;</a:t>
            </a:r>
            <a:endParaRPr kumimoji="1" lang="ja-JP" altLang="en-US" dirty="0"/>
          </a:p>
        </p:txBody>
      </p:sp>
      <p:sp>
        <p:nvSpPr>
          <p:cNvPr id="19" name="吹き出し: 円形 18">
            <a:extLst>
              <a:ext uri="{FF2B5EF4-FFF2-40B4-BE49-F238E27FC236}">
                <a16:creationId xmlns:a16="http://schemas.microsoft.com/office/drawing/2014/main" id="{A2C63C9E-D904-4309-935B-9102EBCDACE8}"/>
              </a:ext>
            </a:extLst>
          </p:cNvPr>
          <p:cNvSpPr/>
          <p:nvPr/>
        </p:nvSpPr>
        <p:spPr>
          <a:xfrm>
            <a:off x="3525024" y="3672914"/>
            <a:ext cx="2219551" cy="1094263"/>
          </a:xfrm>
          <a:prstGeom prst="wedgeEllipseCallout">
            <a:avLst>
              <a:gd name="adj1" fmla="val -117990"/>
              <a:gd name="adj2" fmla="val -3274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ここを作っていて</a:t>
            </a:r>
          </a:p>
        </p:txBody>
      </p:sp>
    </p:spTree>
    <p:extLst>
      <p:ext uri="{BB962C8B-B14F-4D97-AF65-F5344CB8AC3E}">
        <p14:creationId xmlns:p14="http://schemas.microsoft.com/office/powerpoint/2010/main" val="569925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線コネクタ 29">
            <a:extLst>
              <a:ext uri="{FF2B5EF4-FFF2-40B4-BE49-F238E27FC236}">
                <a16:creationId xmlns:a16="http://schemas.microsoft.com/office/drawing/2014/main" id="{55F458B7-58FE-46D0-ABD4-C5F8288262AE}"/>
              </a:ext>
            </a:extLst>
          </p:cNvPr>
          <p:cNvCxnSpPr>
            <a:cxnSpLocks/>
          </p:cNvCxnSpPr>
          <p:nvPr/>
        </p:nvCxnSpPr>
        <p:spPr>
          <a:xfrm flipH="1">
            <a:off x="450986" y="4974418"/>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32" name="直線コネクタ 31">
            <a:extLst>
              <a:ext uri="{FF2B5EF4-FFF2-40B4-BE49-F238E27FC236}">
                <a16:creationId xmlns:a16="http://schemas.microsoft.com/office/drawing/2014/main" id="{670F63F1-905B-4BDB-9107-CFD1D8B064DE}"/>
              </a:ext>
            </a:extLst>
          </p:cNvPr>
          <p:cNvCxnSpPr>
            <a:cxnSpLocks/>
          </p:cNvCxnSpPr>
          <p:nvPr/>
        </p:nvCxnSpPr>
        <p:spPr>
          <a:xfrm>
            <a:off x="450985" y="2224636"/>
            <a:ext cx="0" cy="2749782"/>
          </a:xfrm>
          <a:prstGeom prst="line">
            <a:avLst/>
          </a:prstGeom>
        </p:spPr>
        <p:style>
          <a:lnRef idx="3">
            <a:schemeClr val="dk1"/>
          </a:lnRef>
          <a:fillRef idx="0">
            <a:schemeClr val="dk1"/>
          </a:fillRef>
          <a:effectRef idx="2">
            <a:schemeClr val="dk1"/>
          </a:effectRef>
          <a:fontRef idx="minor">
            <a:schemeClr val="tx1"/>
          </a:fontRef>
        </p:style>
      </p:cxnSp>
      <p:sp>
        <p:nvSpPr>
          <p:cNvPr id="4" name="テキスト ボックス 3">
            <a:extLst>
              <a:ext uri="{FF2B5EF4-FFF2-40B4-BE49-F238E27FC236}">
                <a16:creationId xmlns:a16="http://schemas.microsoft.com/office/drawing/2014/main" id="{91EEEF48-6109-41EB-8BC0-6BE66F53AD1E}"/>
              </a:ext>
            </a:extLst>
          </p:cNvPr>
          <p:cNvSpPr txBox="1"/>
          <p:nvPr/>
        </p:nvSpPr>
        <p:spPr>
          <a:xfrm>
            <a:off x="3379177" y="5240282"/>
            <a:ext cx="646331" cy="369332"/>
          </a:xfrm>
          <a:prstGeom prst="rect">
            <a:avLst/>
          </a:prstGeom>
          <a:noFill/>
        </p:spPr>
        <p:txBody>
          <a:bodyPr wrap="none" rtlCol="0">
            <a:spAutoFit/>
          </a:bodyPr>
          <a:lstStyle/>
          <a:p>
            <a:r>
              <a:rPr kumimoji="1" lang="ja-JP" altLang="en-US" dirty="0"/>
              <a:t>１財</a:t>
            </a:r>
          </a:p>
        </p:txBody>
      </p:sp>
      <p:sp>
        <p:nvSpPr>
          <p:cNvPr id="5" name="テキスト ボックス 4">
            <a:extLst>
              <a:ext uri="{FF2B5EF4-FFF2-40B4-BE49-F238E27FC236}">
                <a16:creationId xmlns:a16="http://schemas.microsoft.com/office/drawing/2014/main" id="{631F888E-A434-405E-AEA0-ECADA27BB11F}"/>
              </a:ext>
            </a:extLst>
          </p:cNvPr>
          <p:cNvSpPr txBox="1"/>
          <p:nvPr/>
        </p:nvSpPr>
        <p:spPr>
          <a:xfrm>
            <a:off x="34768" y="1855304"/>
            <a:ext cx="646331" cy="369332"/>
          </a:xfrm>
          <a:prstGeom prst="rect">
            <a:avLst/>
          </a:prstGeom>
          <a:noFill/>
        </p:spPr>
        <p:txBody>
          <a:bodyPr wrap="none" rtlCol="0">
            <a:spAutoFit/>
          </a:bodyPr>
          <a:lstStyle/>
          <a:p>
            <a:r>
              <a:rPr kumimoji="1" lang="ja-JP" altLang="en-US" dirty="0"/>
              <a:t>２財</a:t>
            </a:r>
          </a:p>
        </p:txBody>
      </p:sp>
      <p:cxnSp>
        <p:nvCxnSpPr>
          <p:cNvPr id="7" name="直線コネクタ 6">
            <a:extLst>
              <a:ext uri="{FF2B5EF4-FFF2-40B4-BE49-F238E27FC236}">
                <a16:creationId xmlns:a16="http://schemas.microsoft.com/office/drawing/2014/main" id="{9FDCBDED-8A19-42BA-B000-CF14568FDB4B}"/>
              </a:ext>
            </a:extLst>
          </p:cNvPr>
          <p:cNvCxnSpPr/>
          <p:nvPr/>
        </p:nvCxnSpPr>
        <p:spPr>
          <a:xfrm>
            <a:off x="450985" y="2385391"/>
            <a:ext cx="2697528" cy="2589027"/>
          </a:xfrm>
          <a:prstGeom prst="line">
            <a:avLst/>
          </a:prstGeom>
        </p:spPr>
        <p:style>
          <a:lnRef idx="2">
            <a:schemeClr val="dk1"/>
          </a:lnRef>
          <a:fillRef idx="0">
            <a:schemeClr val="dk1"/>
          </a:fillRef>
          <a:effectRef idx="1">
            <a:schemeClr val="dk1"/>
          </a:effectRef>
          <a:fontRef idx="minor">
            <a:schemeClr val="tx1"/>
          </a:fontRef>
        </p:style>
      </p:cxnSp>
      <p:sp>
        <p:nvSpPr>
          <p:cNvPr id="9" name="矢印: 右 8">
            <a:extLst>
              <a:ext uri="{FF2B5EF4-FFF2-40B4-BE49-F238E27FC236}">
                <a16:creationId xmlns:a16="http://schemas.microsoft.com/office/drawing/2014/main" id="{1BE09148-EFE9-47C8-BB77-783C60C2FBFE}"/>
              </a:ext>
            </a:extLst>
          </p:cNvPr>
          <p:cNvSpPr/>
          <p:nvPr/>
        </p:nvSpPr>
        <p:spPr>
          <a:xfrm rot="19540381">
            <a:off x="1394757" y="3850451"/>
            <a:ext cx="56984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5632A852-CBAE-4754-900A-316E3742CD48}"/>
              </a:ext>
            </a:extLst>
          </p:cNvPr>
          <p:cNvSpPr txBox="1"/>
          <p:nvPr/>
        </p:nvSpPr>
        <p:spPr>
          <a:xfrm>
            <a:off x="414237" y="354103"/>
            <a:ext cx="10806163" cy="523220"/>
          </a:xfrm>
          <a:prstGeom prst="rect">
            <a:avLst/>
          </a:prstGeom>
          <a:noFill/>
        </p:spPr>
        <p:txBody>
          <a:bodyPr wrap="none" rtlCol="0">
            <a:spAutoFit/>
          </a:bodyPr>
          <a:lstStyle/>
          <a:p>
            <a:r>
              <a:rPr kumimoji="1" lang="en-US" altLang="ja-JP" sz="2800" dirty="0"/>
              <a:t>2</a:t>
            </a:r>
            <a:r>
              <a:rPr kumimoji="1" lang="ja-JP" altLang="en-US" sz="2800" dirty="0"/>
              <a:t>財（輸入していた財）に関税が掛けられ値上がりしてしまった</a:t>
            </a:r>
          </a:p>
        </p:txBody>
      </p:sp>
      <p:sp>
        <p:nvSpPr>
          <p:cNvPr id="29" name="円弧 28">
            <a:extLst>
              <a:ext uri="{FF2B5EF4-FFF2-40B4-BE49-F238E27FC236}">
                <a16:creationId xmlns:a16="http://schemas.microsoft.com/office/drawing/2014/main" id="{1C0AEF5A-C9BD-4050-A185-3B4507DC920F}"/>
              </a:ext>
            </a:extLst>
          </p:cNvPr>
          <p:cNvSpPr/>
          <p:nvPr/>
        </p:nvSpPr>
        <p:spPr>
          <a:xfrm rot="10800000">
            <a:off x="1176922" y="1900570"/>
            <a:ext cx="1579425" cy="1631816"/>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E6680E65-B266-46B1-86C9-1DD50BD36F3D}"/>
              </a:ext>
            </a:extLst>
          </p:cNvPr>
          <p:cNvCxnSpPr>
            <a:cxnSpLocks/>
          </p:cNvCxnSpPr>
          <p:nvPr/>
        </p:nvCxnSpPr>
        <p:spPr>
          <a:xfrm>
            <a:off x="670735" y="3214274"/>
            <a:ext cx="2888955" cy="1167950"/>
          </a:xfrm>
          <a:prstGeom prst="line">
            <a:avLst/>
          </a:prstGeom>
        </p:spPr>
        <p:style>
          <a:lnRef idx="2">
            <a:schemeClr val="dk1"/>
          </a:lnRef>
          <a:fillRef idx="0">
            <a:schemeClr val="dk1"/>
          </a:fillRef>
          <a:effectRef idx="1">
            <a:schemeClr val="dk1"/>
          </a:effectRef>
          <a:fontRef idx="minor">
            <a:schemeClr val="tx1"/>
          </a:fontRef>
        </p:style>
      </p:cxnSp>
      <p:sp>
        <p:nvSpPr>
          <p:cNvPr id="23" name="テキスト ボックス 22">
            <a:extLst>
              <a:ext uri="{FF2B5EF4-FFF2-40B4-BE49-F238E27FC236}">
                <a16:creationId xmlns:a16="http://schemas.microsoft.com/office/drawing/2014/main" id="{CD48F234-CE1C-405A-984D-BB36B9B2FEE3}"/>
              </a:ext>
            </a:extLst>
          </p:cNvPr>
          <p:cNvSpPr txBox="1"/>
          <p:nvPr/>
        </p:nvSpPr>
        <p:spPr>
          <a:xfrm>
            <a:off x="884451" y="5802927"/>
            <a:ext cx="7149627" cy="954107"/>
          </a:xfrm>
          <a:prstGeom prst="rect">
            <a:avLst/>
          </a:prstGeom>
          <a:noFill/>
        </p:spPr>
        <p:txBody>
          <a:bodyPr wrap="square" rtlCol="0">
            <a:spAutoFit/>
          </a:bodyPr>
          <a:lstStyle/>
          <a:p>
            <a:r>
              <a:rPr kumimoji="1" lang="en-US" altLang="ja-JP" sz="2800" dirty="0"/>
              <a:t>1</a:t>
            </a:r>
            <a:r>
              <a:rPr kumimoji="1" lang="ja-JP" altLang="en-US" sz="2800" dirty="0"/>
              <a:t>財は、その国の中では相対的に安い財（たくさん買える財）となり、</a:t>
            </a:r>
            <a:r>
              <a:rPr kumimoji="1" lang="en-US" altLang="ja-JP" sz="2800" dirty="0"/>
              <a:t>2</a:t>
            </a:r>
            <a:r>
              <a:rPr kumimoji="1" lang="ja-JP" altLang="en-US" sz="2800" dirty="0"/>
              <a:t>財は逆に。。。</a:t>
            </a:r>
          </a:p>
        </p:txBody>
      </p:sp>
      <p:sp>
        <p:nvSpPr>
          <p:cNvPr id="18" name="吹き出し: 円形 17">
            <a:extLst>
              <a:ext uri="{FF2B5EF4-FFF2-40B4-BE49-F238E27FC236}">
                <a16:creationId xmlns:a16="http://schemas.microsoft.com/office/drawing/2014/main" id="{EA88AEB6-4B8D-4CDA-BFCD-D04BA7536BCE}"/>
              </a:ext>
            </a:extLst>
          </p:cNvPr>
          <p:cNvSpPr/>
          <p:nvPr/>
        </p:nvSpPr>
        <p:spPr>
          <a:xfrm>
            <a:off x="4875217" y="1875830"/>
            <a:ext cx="2219551" cy="1094263"/>
          </a:xfrm>
          <a:prstGeom prst="wedgeEllipseCallout">
            <a:avLst>
              <a:gd name="adj1" fmla="val -204696"/>
              <a:gd name="adj2" fmla="val 8191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ここを消費している</a:t>
            </a:r>
            <a:r>
              <a:rPr kumimoji="1" lang="en-US" altLang="ja-JP" dirty="0"/>
              <a:t>(^_^;</a:t>
            </a:r>
            <a:endParaRPr kumimoji="1" lang="ja-JP" altLang="en-US" dirty="0"/>
          </a:p>
        </p:txBody>
      </p:sp>
      <p:sp>
        <p:nvSpPr>
          <p:cNvPr id="19" name="吹き出し: 円形 18">
            <a:extLst>
              <a:ext uri="{FF2B5EF4-FFF2-40B4-BE49-F238E27FC236}">
                <a16:creationId xmlns:a16="http://schemas.microsoft.com/office/drawing/2014/main" id="{A2C63C9E-D904-4309-935B-9102EBCDACE8}"/>
              </a:ext>
            </a:extLst>
          </p:cNvPr>
          <p:cNvSpPr/>
          <p:nvPr/>
        </p:nvSpPr>
        <p:spPr>
          <a:xfrm>
            <a:off x="3525024" y="3672914"/>
            <a:ext cx="2219551" cy="1094263"/>
          </a:xfrm>
          <a:prstGeom prst="wedgeEllipseCallout">
            <a:avLst>
              <a:gd name="adj1" fmla="val -117990"/>
              <a:gd name="adj2" fmla="val -3274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ここを作っていて</a:t>
            </a:r>
          </a:p>
        </p:txBody>
      </p:sp>
      <p:sp>
        <p:nvSpPr>
          <p:cNvPr id="21" name="円弧 20">
            <a:extLst>
              <a:ext uri="{FF2B5EF4-FFF2-40B4-BE49-F238E27FC236}">
                <a16:creationId xmlns:a16="http://schemas.microsoft.com/office/drawing/2014/main" id="{4854DE8E-735C-4ED5-9D81-995EB8A2BAB8}"/>
              </a:ext>
            </a:extLst>
          </p:cNvPr>
          <p:cNvSpPr/>
          <p:nvPr/>
        </p:nvSpPr>
        <p:spPr>
          <a:xfrm rot="10800000">
            <a:off x="1033553" y="1983340"/>
            <a:ext cx="2341481" cy="1714923"/>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20" name="吹き出し: 円形 19">
            <a:extLst>
              <a:ext uri="{FF2B5EF4-FFF2-40B4-BE49-F238E27FC236}">
                <a16:creationId xmlns:a16="http://schemas.microsoft.com/office/drawing/2014/main" id="{C6E54A52-151F-424E-AD5D-526BF703B16B}"/>
              </a:ext>
            </a:extLst>
          </p:cNvPr>
          <p:cNvSpPr/>
          <p:nvPr/>
        </p:nvSpPr>
        <p:spPr>
          <a:xfrm>
            <a:off x="8336779" y="453960"/>
            <a:ext cx="2596107" cy="1765141"/>
          </a:xfrm>
          <a:prstGeom prst="wedgeEllipseCallout">
            <a:avLst>
              <a:gd name="adj1" fmla="val -248976"/>
              <a:gd name="adj2" fmla="val 16088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関税がかかった後の</a:t>
            </a:r>
            <a:endParaRPr kumimoji="1" lang="en-US" altLang="ja-JP" dirty="0"/>
          </a:p>
          <a:p>
            <a:pPr algn="ctr"/>
            <a:r>
              <a:rPr kumimoji="1" lang="ja-JP" altLang="en-US" dirty="0"/>
              <a:t>国民にとての買える範囲の傾き</a:t>
            </a:r>
          </a:p>
        </p:txBody>
      </p:sp>
    </p:spTree>
    <p:extLst>
      <p:ext uri="{BB962C8B-B14F-4D97-AF65-F5344CB8AC3E}">
        <p14:creationId xmlns:p14="http://schemas.microsoft.com/office/powerpoint/2010/main" val="380523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線コネクタ 29">
            <a:extLst>
              <a:ext uri="{FF2B5EF4-FFF2-40B4-BE49-F238E27FC236}">
                <a16:creationId xmlns:a16="http://schemas.microsoft.com/office/drawing/2014/main" id="{55F458B7-58FE-46D0-ABD4-C5F8288262AE}"/>
              </a:ext>
            </a:extLst>
          </p:cNvPr>
          <p:cNvCxnSpPr>
            <a:cxnSpLocks/>
          </p:cNvCxnSpPr>
          <p:nvPr/>
        </p:nvCxnSpPr>
        <p:spPr>
          <a:xfrm flipH="1">
            <a:off x="450986" y="4974418"/>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32" name="直線コネクタ 31">
            <a:extLst>
              <a:ext uri="{FF2B5EF4-FFF2-40B4-BE49-F238E27FC236}">
                <a16:creationId xmlns:a16="http://schemas.microsoft.com/office/drawing/2014/main" id="{670F63F1-905B-4BDB-9107-CFD1D8B064DE}"/>
              </a:ext>
            </a:extLst>
          </p:cNvPr>
          <p:cNvCxnSpPr>
            <a:cxnSpLocks/>
          </p:cNvCxnSpPr>
          <p:nvPr/>
        </p:nvCxnSpPr>
        <p:spPr>
          <a:xfrm>
            <a:off x="450985" y="2224636"/>
            <a:ext cx="0" cy="2749782"/>
          </a:xfrm>
          <a:prstGeom prst="line">
            <a:avLst/>
          </a:prstGeom>
        </p:spPr>
        <p:style>
          <a:lnRef idx="3">
            <a:schemeClr val="dk1"/>
          </a:lnRef>
          <a:fillRef idx="0">
            <a:schemeClr val="dk1"/>
          </a:fillRef>
          <a:effectRef idx="2">
            <a:schemeClr val="dk1"/>
          </a:effectRef>
          <a:fontRef idx="minor">
            <a:schemeClr val="tx1"/>
          </a:fontRef>
        </p:style>
      </p:cxnSp>
      <p:sp>
        <p:nvSpPr>
          <p:cNvPr id="4" name="テキスト ボックス 3">
            <a:extLst>
              <a:ext uri="{FF2B5EF4-FFF2-40B4-BE49-F238E27FC236}">
                <a16:creationId xmlns:a16="http://schemas.microsoft.com/office/drawing/2014/main" id="{91EEEF48-6109-41EB-8BC0-6BE66F53AD1E}"/>
              </a:ext>
            </a:extLst>
          </p:cNvPr>
          <p:cNvSpPr txBox="1"/>
          <p:nvPr/>
        </p:nvSpPr>
        <p:spPr>
          <a:xfrm>
            <a:off x="3379177" y="5240282"/>
            <a:ext cx="646331" cy="369332"/>
          </a:xfrm>
          <a:prstGeom prst="rect">
            <a:avLst/>
          </a:prstGeom>
          <a:noFill/>
        </p:spPr>
        <p:txBody>
          <a:bodyPr wrap="none" rtlCol="0">
            <a:spAutoFit/>
          </a:bodyPr>
          <a:lstStyle/>
          <a:p>
            <a:r>
              <a:rPr kumimoji="1" lang="ja-JP" altLang="en-US" dirty="0"/>
              <a:t>１財</a:t>
            </a:r>
          </a:p>
        </p:txBody>
      </p:sp>
      <p:sp>
        <p:nvSpPr>
          <p:cNvPr id="5" name="テキスト ボックス 4">
            <a:extLst>
              <a:ext uri="{FF2B5EF4-FFF2-40B4-BE49-F238E27FC236}">
                <a16:creationId xmlns:a16="http://schemas.microsoft.com/office/drawing/2014/main" id="{631F888E-A434-405E-AEA0-ECADA27BB11F}"/>
              </a:ext>
            </a:extLst>
          </p:cNvPr>
          <p:cNvSpPr txBox="1"/>
          <p:nvPr/>
        </p:nvSpPr>
        <p:spPr>
          <a:xfrm>
            <a:off x="34768" y="1855304"/>
            <a:ext cx="646331" cy="369332"/>
          </a:xfrm>
          <a:prstGeom prst="rect">
            <a:avLst/>
          </a:prstGeom>
          <a:noFill/>
        </p:spPr>
        <p:txBody>
          <a:bodyPr wrap="none" rtlCol="0">
            <a:spAutoFit/>
          </a:bodyPr>
          <a:lstStyle/>
          <a:p>
            <a:r>
              <a:rPr kumimoji="1" lang="ja-JP" altLang="en-US" dirty="0"/>
              <a:t>２財</a:t>
            </a:r>
          </a:p>
        </p:txBody>
      </p:sp>
      <p:cxnSp>
        <p:nvCxnSpPr>
          <p:cNvPr id="7" name="直線コネクタ 6">
            <a:extLst>
              <a:ext uri="{FF2B5EF4-FFF2-40B4-BE49-F238E27FC236}">
                <a16:creationId xmlns:a16="http://schemas.microsoft.com/office/drawing/2014/main" id="{9FDCBDED-8A19-42BA-B000-CF14568FDB4B}"/>
              </a:ext>
            </a:extLst>
          </p:cNvPr>
          <p:cNvCxnSpPr/>
          <p:nvPr/>
        </p:nvCxnSpPr>
        <p:spPr>
          <a:xfrm>
            <a:off x="450985" y="2385391"/>
            <a:ext cx="2697528" cy="2589027"/>
          </a:xfrm>
          <a:prstGeom prst="line">
            <a:avLst/>
          </a:prstGeom>
        </p:spPr>
        <p:style>
          <a:lnRef idx="2">
            <a:schemeClr val="dk1"/>
          </a:lnRef>
          <a:fillRef idx="0">
            <a:schemeClr val="dk1"/>
          </a:fillRef>
          <a:effectRef idx="1">
            <a:schemeClr val="dk1"/>
          </a:effectRef>
          <a:fontRef idx="minor">
            <a:schemeClr val="tx1"/>
          </a:fontRef>
        </p:style>
      </p:cxnSp>
      <p:sp>
        <p:nvSpPr>
          <p:cNvPr id="9" name="矢印: 右 8">
            <a:extLst>
              <a:ext uri="{FF2B5EF4-FFF2-40B4-BE49-F238E27FC236}">
                <a16:creationId xmlns:a16="http://schemas.microsoft.com/office/drawing/2014/main" id="{1BE09148-EFE9-47C8-BB77-783C60C2FBFE}"/>
              </a:ext>
            </a:extLst>
          </p:cNvPr>
          <p:cNvSpPr/>
          <p:nvPr/>
        </p:nvSpPr>
        <p:spPr>
          <a:xfrm rot="19540381">
            <a:off x="1394757" y="3850451"/>
            <a:ext cx="56984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5632A852-CBAE-4754-900A-316E3742CD48}"/>
              </a:ext>
            </a:extLst>
          </p:cNvPr>
          <p:cNvSpPr txBox="1"/>
          <p:nvPr/>
        </p:nvSpPr>
        <p:spPr>
          <a:xfrm>
            <a:off x="414237" y="354103"/>
            <a:ext cx="10956846" cy="1384995"/>
          </a:xfrm>
          <a:prstGeom prst="rect">
            <a:avLst/>
          </a:prstGeom>
          <a:noFill/>
        </p:spPr>
        <p:txBody>
          <a:bodyPr wrap="none" rtlCol="0">
            <a:spAutoFit/>
          </a:bodyPr>
          <a:lstStyle/>
          <a:p>
            <a:r>
              <a:rPr kumimoji="1" lang="ja-JP" altLang="en-US" sz="2800" dirty="0"/>
              <a:t>すると、消費者は「自分が（自国の市場で）直面する価格」に</a:t>
            </a:r>
            <a:endParaRPr kumimoji="1" lang="en-US" altLang="ja-JP" sz="2800" dirty="0"/>
          </a:p>
          <a:p>
            <a:r>
              <a:rPr kumimoji="1" lang="ja-JP" altLang="en-US" sz="2800" dirty="0"/>
              <a:t>（無邪気に）反応する。。。（所得拡張経路上のどこかを選ぼうと</a:t>
            </a:r>
            <a:endParaRPr kumimoji="1" lang="en-US" altLang="ja-JP" sz="2800" dirty="0"/>
          </a:p>
          <a:p>
            <a:r>
              <a:rPr kumimoji="1" lang="ja-JP" altLang="en-US" sz="2800" dirty="0"/>
              <a:t>し始める</a:t>
            </a:r>
            <a:r>
              <a:rPr kumimoji="1" lang="en-US" altLang="ja-JP" sz="2800" dirty="0"/>
              <a:t>(^_^;</a:t>
            </a:r>
            <a:r>
              <a:rPr kumimoji="1" lang="ja-JP" altLang="en-US" sz="2800" dirty="0"/>
              <a:t>）</a:t>
            </a:r>
          </a:p>
        </p:txBody>
      </p:sp>
      <p:sp>
        <p:nvSpPr>
          <p:cNvPr id="29" name="円弧 28">
            <a:extLst>
              <a:ext uri="{FF2B5EF4-FFF2-40B4-BE49-F238E27FC236}">
                <a16:creationId xmlns:a16="http://schemas.microsoft.com/office/drawing/2014/main" id="{1C0AEF5A-C9BD-4050-A185-3B4507DC920F}"/>
              </a:ext>
            </a:extLst>
          </p:cNvPr>
          <p:cNvSpPr/>
          <p:nvPr/>
        </p:nvSpPr>
        <p:spPr>
          <a:xfrm rot="10800000">
            <a:off x="1176922" y="1900570"/>
            <a:ext cx="1579425" cy="1631816"/>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E6680E65-B266-46B1-86C9-1DD50BD36F3D}"/>
              </a:ext>
            </a:extLst>
          </p:cNvPr>
          <p:cNvCxnSpPr>
            <a:cxnSpLocks/>
          </p:cNvCxnSpPr>
          <p:nvPr/>
        </p:nvCxnSpPr>
        <p:spPr>
          <a:xfrm>
            <a:off x="670735" y="3214274"/>
            <a:ext cx="2888955" cy="1167950"/>
          </a:xfrm>
          <a:prstGeom prst="line">
            <a:avLst/>
          </a:prstGeom>
        </p:spPr>
        <p:style>
          <a:lnRef idx="2">
            <a:schemeClr val="dk1"/>
          </a:lnRef>
          <a:fillRef idx="0">
            <a:schemeClr val="dk1"/>
          </a:fillRef>
          <a:effectRef idx="1">
            <a:schemeClr val="dk1"/>
          </a:effectRef>
          <a:fontRef idx="minor">
            <a:schemeClr val="tx1"/>
          </a:fontRef>
        </p:style>
      </p:cxnSp>
      <p:sp>
        <p:nvSpPr>
          <p:cNvPr id="19" name="吹き出し: 円形 18">
            <a:extLst>
              <a:ext uri="{FF2B5EF4-FFF2-40B4-BE49-F238E27FC236}">
                <a16:creationId xmlns:a16="http://schemas.microsoft.com/office/drawing/2014/main" id="{A2C63C9E-D904-4309-935B-9102EBCDACE8}"/>
              </a:ext>
            </a:extLst>
          </p:cNvPr>
          <p:cNvSpPr/>
          <p:nvPr/>
        </p:nvSpPr>
        <p:spPr>
          <a:xfrm>
            <a:off x="3525024" y="3672914"/>
            <a:ext cx="2219551" cy="1094263"/>
          </a:xfrm>
          <a:prstGeom prst="wedgeEllipseCallout">
            <a:avLst>
              <a:gd name="adj1" fmla="val -117990"/>
              <a:gd name="adj2" fmla="val -3274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ここを作っていて</a:t>
            </a:r>
          </a:p>
        </p:txBody>
      </p:sp>
      <p:sp>
        <p:nvSpPr>
          <p:cNvPr id="21" name="円弧 20">
            <a:extLst>
              <a:ext uri="{FF2B5EF4-FFF2-40B4-BE49-F238E27FC236}">
                <a16:creationId xmlns:a16="http://schemas.microsoft.com/office/drawing/2014/main" id="{4854DE8E-735C-4ED5-9D81-995EB8A2BAB8}"/>
              </a:ext>
            </a:extLst>
          </p:cNvPr>
          <p:cNvSpPr/>
          <p:nvPr/>
        </p:nvSpPr>
        <p:spPr>
          <a:xfrm rot="10800000">
            <a:off x="1033553" y="1983340"/>
            <a:ext cx="2341481" cy="1714923"/>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3" name="フリーフォーム: 図形 2">
            <a:extLst>
              <a:ext uri="{FF2B5EF4-FFF2-40B4-BE49-F238E27FC236}">
                <a16:creationId xmlns:a16="http://schemas.microsoft.com/office/drawing/2014/main" id="{9319E421-2078-4CA4-8CDF-7DA896BEF14F}"/>
              </a:ext>
            </a:extLst>
          </p:cNvPr>
          <p:cNvSpPr/>
          <p:nvPr/>
        </p:nvSpPr>
        <p:spPr>
          <a:xfrm>
            <a:off x="1253447" y="2393879"/>
            <a:ext cx="904126" cy="1736332"/>
          </a:xfrm>
          <a:custGeom>
            <a:avLst/>
            <a:gdLst>
              <a:gd name="connsiteX0" fmla="*/ 0 w 904126"/>
              <a:gd name="connsiteY0" fmla="*/ 1736332 h 1736332"/>
              <a:gd name="connsiteX1" fmla="*/ 41097 w 904126"/>
              <a:gd name="connsiteY1" fmla="*/ 1684961 h 1736332"/>
              <a:gd name="connsiteX2" fmla="*/ 82193 w 904126"/>
              <a:gd name="connsiteY2" fmla="*/ 1623317 h 1736332"/>
              <a:gd name="connsiteX3" fmla="*/ 143838 w 904126"/>
              <a:gd name="connsiteY3" fmla="*/ 1541123 h 1736332"/>
              <a:gd name="connsiteX4" fmla="*/ 174661 w 904126"/>
              <a:gd name="connsiteY4" fmla="*/ 1479478 h 1736332"/>
              <a:gd name="connsiteX5" fmla="*/ 246580 w 904126"/>
              <a:gd name="connsiteY5" fmla="*/ 1397285 h 1736332"/>
              <a:gd name="connsiteX6" fmla="*/ 287677 w 904126"/>
              <a:gd name="connsiteY6" fmla="*/ 1304818 h 1736332"/>
              <a:gd name="connsiteX7" fmla="*/ 318499 w 904126"/>
              <a:gd name="connsiteY7" fmla="*/ 1243173 h 1736332"/>
              <a:gd name="connsiteX8" fmla="*/ 359596 w 904126"/>
              <a:gd name="connsiteY8" fmla="*/ 1202076 h 1736332"/>
              <a:gd name="connsiteX9" fmla="*/ 380144 w 904126"/>
              <a:gd name="connsiteY9" fmla="*/ 1160979 h 1736332"/>
              <a:gd name="connsiteX10" fmla="*/ 410966 w 904126"/>
              <a:gd name="connsiteY10" fmla="*/ 1140431 h 1736332"/>
              <a:gd name="connsiteX11" fmla="*/ 431515 w 904126"/>
              <a:gd name="connsiteY11" fmla="*/ 1109609 h 1736332"/>
              <a:gd name="connsiteX12" fmla="*/ 441789 w 904126"/>
              <a:gd name="connsiteY12" fmla="*/ 1078786 h 1736332"/>
              <a:gd name="connsiteX13" fmla="*/ 472611 w 904126"/>
              <a:gd name="connsiteY13" fmla="*/ 1017141 h 1736332"/>
              <a:gd name="connsiteX14" fmla="*/ 482886 w 904126"/>
              <a:gd name="connsiteY14" fmla="*/ 965770 h 1736332"/>
              <a:gd name="connsiteX15" fmla="*/ 493160 w 904126"/>
              <a:gd name="connsiteY15" fmla="*/ 924674 h 1736332"/>
              <a:gd name="connsiteX16" fmla="*/ 503434 w 904126"/>
              <a:gd name="connsiteY16" fmla="*/ 873303 h 1736332"/>
              <a:gd name="connsiteX17" fmla="*/ 544531 w 904126"/>
              <a:gd name="connsiteY17" fmla="*/ 801384 h 1736332"/>
              <a:gd name="connsiteX18" fmla="*/ 585627 w 904126"/>
              <a:gd name="connsiteY18" fmla="*/ 708917 h 1736332"/>
              <a:gd name="connsiteX19" fmla="*/ 606175 w 904126"/>
              <a:gd name="connsiteY19" fmla="*/ 647272 h 1736332"/>
              <a:gd name="connsiteX20" fmla="*/ 616450 w 904126"/>
              <a:gd name="connsiteY20" fmla="*/ 616449 h 1736332"/>
              <a:gd name="connsiteX21" fmla="*/ 636998 w 904126"/>
              <a:gd name="connsiteY21" fmla="*/ 585627 h 1736332"/>
              <a:gd name="connsiteX22" fmla="*/ 667820 w 904126"/>
              <a:gd name="connsiteY22" fmla="*/ 493159 h 1736332"/>
              <a:gd name="connsiteX23" fmla="*/ 678095 w 904126"/>
              <a:gd name="connsiteY23" fmla="*/ 462337 h 1736332"/>
              <a:gd name="connsiteX24" fmla="*/ 729465 w 904126"/>
              <a:gd name="connsiteY24" fmla="*/ 400692 h 1736332"/>
              <a:gd name="connsiteX25" fmla="*/ 739740 w 904126"/>
              <a:gd name="connsiteY25" fmla="*/ 369869 h 1736332"/>
              <a:gd name="connsiteX26" fmla="*/ 770562 w 904126"/>
              <a:gd name="connsiteY26" fmla="*/ 328773 h 1736332"/>
              <a:gd name="connsiteX27" fmla="*/ 791110 w 904126"/>
              <a:gd name="connsiteY27" fmla="*/ 297950 h 1736332"/>
              <a:gd name="connsiteX28" fmla="*/ 811659 w 904126"/>
              <a:gd name="connsiteY28" fmla="*/ 226031 h 1736332"/>
              <a:gd name="connsiteX29" fmla="*/ 832207 w 904126"/>
              <a:gd name="connsiteY29" fmla="*/ 195209 h 1736332"/>
              <a:gd name="connsiteX30" fmla="*/ 873304 w 904126"/>
              <a:gd name="connsiteY30" fmla="*/ 92467 h 1736332"/>
              <a:gd name="connsiteX31" fmla="*/ 893852 w 904126"/>
              <a:gd name="connsiteY31" fmla="*/ 20548 h 1736332"/>
              <a:gd name="connsiteX32" fmla="*/ 904126 w 904126"/>
              <a:gd name="connsiteY32" fmla="*/ 0 h 1736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4126" h="1736332">
                <a:moveTo>
                  <a:pt x="0" y="1736332"/>
                </a:moveTo>
                <a:cubicBezTo>
                  <a:pt x="13699" y="1719208"/>
                  <a:pt x="28199" y="1702696"/>
                  <a:pt x="41097" y="1684961"/>
                </a:cubicBezTo>
                <a:cubicBezTo>
                  <a:pt x="55622" y="1664989"/>
                  <a:pt x="64731" y="1640779"/>
                  <a:pt x="82193" y="1623317"/>
                </a:cubicBezTo>
                <a:cubicBezTo>
                  <a:pt x="106535" y="1598975"/>
                  <a:pt x="132218" y="1575978"/>
                  <a:pt x="143838" y="1541123"/>
                </a:cubicBezTo>
                <a:cubicBezTo>
                  <a:pt x="153538" y="1512026"/>
                  <a:pt x="153214" y="1503989"/>
                  <a:pt x="174661" y="1479478"/>
                </a:cubicBezTo>
                <a:cubicBezTo>
                  <a:pt x="197378" y="1453516"/>
                  <a:pt x="231663" y="1430849"/>
                  <a:pt x="246580" y="1397285"/>
                </a:cubicBezTo>
                <a:cubicBezTo>
                  <a:pt x="295481" y="1287254"/>
                  <a:pt x="241175" y="1374568"/>
                  <a:pt x="287677" y="1304818"/>
                </a:cubicBezTo>
                <a:cubicBezTo>
                  <a:pt x="297621" y="1274985"/>
                  <a:pt x="296772" y="1268522"/>
                  <a:pt x="318499" y="1243173"/>
                </a:cubicBezTo>
                <a:cubicBezTo>
                  <a:pt x="331107" y="1228464"/>
                  <a:pt x="359596" y="1202076"/>
                  <a:pt x="359596" y="1202076"/>
                </a:cubicBezTo>
                <a:cubicBezTo>
                  <a:pt x="366445" y="1188377"/>
                  <a:pt x="370339" y="1172745"/>
                  <a:pt x="380144" y="1160979"/>
                </a:cubicBezTo>
                <a:cubicBezTo>
                  <a:pt x="388049" y="1151493"/>
                  <a:pt x="402235" y="1149162"/>
                  <a:pt x="410966" y="1140431"/>
                </a:cubicBezTo>
                <a:cubicBezTo>
                  <a:pt x="419697" y="1131700"/>
                  <a:pt x="424665" y="1119883"/>
                  <a:pt x="431515" y="1109609"/>
                </a:cubicBezTo>
                <a:cubicBezTo>
                  <a:pt x="434940" y="1099335"/>
                  <a:pt x="436946" y="1088473"/>
                  <a:pt x="441789" y="1078786"/>
                </a:cubicBezTo>
                <a:cubicBezTo>
                  <a:pt x="466902" y="1028558"/>
                  <a:pt x="459697" y="1068795"/>
                  <a:pt x="472611" y="1017141"/>
                </a:cubicBezTo>
                <a:cubicBezTo>
                  <a:pt x="476846" y="1000200"/>
                  <a:pt x="479098" y="982817"/>
                  <a:pt x="482886" y="965770"/>
                </a:cubicBezTo>
                <a:cubicBezTo>
                  <a:pt x="485949" y="951986"/>
                  <a:pt x="490097" y="938458"/>
                  <a:pt x="493160" y="924674"/>
                </a:cubicBezTo>
                <a:cubicBezTo>
                  <a:pt x="496948" y="907627"/>
                  <a:pt x="497912" y="889870"/>
                  <a:pt x="503434" y="873303"/>
                </a:cubicBezTo>
                <a:cubicBezTo>
                  <a:pt x="512125" y="847228"/>
                  <a:pt x="529497" y="823934"/>
                  <a:pt x="544531" y="801384"/>
                </a:cubicBezTo>
                <a:cubicBezTo>
                  <a:pt x="568984" y="728025"/>
                  <a:pt x="553064" y="757761"/>
                  <a:pt x="585627" y="708917"/>
                </a:cubicBezTo>
                <a:lnTo>
                  <a:pt x="606175" y="647272"/>
                </a:lnTo>
                <a:cubicBezTo>
                  <a:pt x="609600" y="636998"/>
                  <a:pt x="610443" y="625460"/>
                  <a:pt x="616450" y="616449"/>
                </a:cubicBezTo>
                <a:lnTo>
                  <a:pt x="636998" y="585627"/>
                </a:lnTo>
                <a:lnTo>
                  <a:pt x="667820" y="493159"/>
                </a:lnTo>
                <a:cubicBezTo>
                  <a:pt x="671245" y="482885"/>
                  <a:pt x="672088" y="471348"/>
                  <a:pt x="678095" y="462337"/>
                </a:cubicBezTo>
                <a:cubicBezTo>
                  <a:pt x="706702" y="419424"/>
                  <a:pt x="689912" y="440245"/>
                  <a:pt x="729465" y="400692"/>
                </a:cubicBezTo>
                <a:cubicBezTo>
                  <a:pt x="732890" y="390418"/>
                  <a:pt x="734367" y="379272"/>
                  <a:pt x="739740" y="369869"/>
                </a:cubicBezTo>
                <a:cubicBezTo>
                  <a:pt x="748236" y="355002"/>
                  <a:pt x="760609" y="342707"/>
                  <a:pt x="770562" y="328773"/>
                </a:cubicBezTo>
                <a:cubicBezTo>
                  <a:pt x="777739" y="318725"/>
                  <a:pt x="784261" y="308224"/>
                  <a:pt x="791110" y="297950"/>
                </a:cubicBezTo>
                <a:cubicBezTo>
                  <a:pt x="794403" y="284777"/>
                  <a:pt x="804287" y="240774"/>
                  <a:pt x="811659" y="226031"/>
                </a:cubicBezTo>
                <a:cubicBezTo>
                  <a:pt x="817181" y="214987"/>
                  <a:pt x="825358" y="205483"/>
                  <a:pt x="832207" y="195209"/>
                </a:cubicBezTo>
                <a:cubicBezTo>
                  <a:pt x="857598" y="119034"/>
                  <a:pt x="843068" y="152937"/>
                  <a:pt x="873304" y="92467"/>
                </a:cubicBezTo>
                <a:cubicBezTo>
                  <a:pt x="879799" y="66487"/>
                  <a:pt x="884025" y="45114"/>
                  <a:pt x="893852" y="20548"/>
                </a:cubicBezTo>
                <a:cubicBezTo>
                  <a:pt x="896696" y="13438"/>
                  <a:pt x="900701" y="6849"/>
                  <a:pt x="904126"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吹き出し: 円形 16">
            <a:extLst>
              <a:ext uri="{FF2B5EF4-FFF2-40B4-BE49-F238E27FC236}">
                <a16:creationId xmlns:a16="http://schemas.microsoft.com/office/drawing/2014/main" id="{EC613C35-F76A-40AA-8145-F4F84924EEC5}"/>
              </a:ext>
            </a:extLst>
          </p:cNvPr>
          <p:cNvSpPr/>
          <p:nvPr/>
        </p:nvSpPr>
        <p:spPr>
          <a:xfrm>
            <a:off x="3727488" y="1513645"/>
            <a:ext cx="4545356" cy="1094263"/>
          </a:xfrm>
          <a:prstGeom prst="wedgeEllipseCallout">
            <a:avLst>
              <a:gd name="adj1" fmla="val -93296"/>
              <a:gd name="adj2" fmla="val 11561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おら、関税の元手はココらへん（この所得拡張経上のどこか）がいいゾ。。。</a:t>
            </a:r>
          </a:p>
        </p:txBody>
      </p:sp>
      <p:sp>
        <p:nvSpPr>
          <p:cNvPr id="24" name="テキスト ボックス 23">
            <a:extLst>
              <a:ext uri="{FF2B5EF4-FFF2-40B4-BE49-F238E27FC236}">
                <a16:creationId xmlns:a16="http://schemas.microsoft.com/office/drawing/2014/main" id="{D852AB42-590B-442C-A590-1E5A0AB63573}"/>
              </a:ext>
            </a:extLst>
          </p:cNvPr>
          <p:cNvSpPr txBox="1"/>
          <p:nvPr/>
        </p:nvSpPr>
        <p:spPr>
          <a:xfrm>
            <a:off x="884451" y="5802927"/>
            <a:ext cx="7149627" cy="954107"/>
          </a:xfrm>
          <a:prstGeom prst="rect">
            <a:avLst/>
          </a:prstGeom>
          <a:noFill/>
        </p:spPr>
        <p:txBody>
          <a:bodyPr wrap="square" rtlCol="0">
            <a:spAutoFit/>
          </a:bodyPr>
          <a:lstStyle/>
          <a:p>
            <a:r>
              <a:rPr kumimoji="1" lang="en-US" altLang="ja-JP" sz="2800" dirty="0"/>
              <a:t>1</a:t>
            </a:r>
            <a:r>
              <a:rPr kumimoji="1" lang="ja-JP" altLang="en-US" sz="2800" dirty="0"/>
              <a:t>財は、その国の中では相対的に安い財（たくさん買える財）となり、</a:t>
            </a:r>
            <a:r>
              <a:rPr kumimoji="1" lang="en-US" altLang="ja-JP" sz="2800" dirty="0"/>
              <a:t>2</a:t>
            </a:r>
            <a:r>
              <a:rPr kumimoji="1" lang="ja-JP" altLang="en-US" sz="2800" dirty="0"/>
              <a:t>財は逆に。。。</a:t>
            </a:r>
          </a:p>
        </p:txBody>
      </p:sp>
      <p:sp>
        <p:nvSpPr>
          <p:cNvPr id="25" name="吹き出し: 円形 24">
            <a:extLst>
              <a:ext uri="{FF2B5EF4-FFF2-40B4-BE49-F238E27FC236}">
                <a16:creationId xmlns:a16="http://schemas.microsoft.com/office/drawing/2014/main" id="{25228299-6813-4A27-ADC0-44E247899E56}"/>
              </a:ext>
            </a:extLst>
          </p:cNvPr>
          <p:cNvSpPr/>
          <p:nvPr/>
        </p:nvSpPr>
        <p:spPr>
          <a:xfrm>
            <a:off x="4850477" y="2878818"/>
            <a:ext cx="2088176" cy="1338176"/>
          </a:xfrm>
          <a:prstGeom prst="wedgeEllipseCallout">
            <a:avLst>
              <a:gd name="adj1" fmla="val -144559"/>
              <a:gd name="adj2" fmla="val 8549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このライン上の点を、消費できる</a:t>
            </a:r>
          </a:p>
        </p:txBody>
      </p:sp>
    </p:spTree>
    <p:extLst>
      <p:ext uri="{BB962C8B-B14F-4D97-AF65-F5344CB8AC3E}">
        <p14:creationId xmlns:p14="http://schemas.microsoft.com/office/powerpoint/2010/main" val="3898104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7" grpId="0" animBg="1"/>
      <p:bldP spid="2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吹き出し: 円形 17">
            <a:extLst>
              <a:ext uri="{FF2B5EF4-FFF2-40B4-BE49-F238E27FC236}">
                <a16:creationId xmlns:a16="http://schemas.microsoft.com/office/drawing/2014/main" id="{98550527-CC92-49AF-9F01-89F55422B00B}"/>
              </a:ext>
            </a:extLst>
          </p:cNvPr>
          <p:cNvSpPr/>
          <p:nvPr/>
        </p:nvSpPr>
        <p:spPr>
          <a:xfrm>
            <a:off x="3727488" y="1513645"/>
            <a:ext cx="4545356" cy="1094263"/>
          </a:xfrm>
          <a:prstGeom prst="wedgeEllipseCallout">
            <a:avLst>
              <a:gd name="adj1" fmla="val -93296"/>
              <a:gd name="adj2" fmla="val 11561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おら、関税の元手はココらへん（この所得拡張経上のどこか）がいいゾ。。。</a:t>
            </a:r>
          </a:p>
        </p:txBody>
      </p:sp>
      <p:cxnSp>
        <p:nvCxnSpPr>
          <p:cNvPr id="30" name="直線コネクタ 29">
            <a:extLst>
              <a:ext uri="{FF2B5EF4-FFF2-40B4-BE49-F238E27FC236}">
                <a16:creationId xmlns:a16="http://schemas.microsoft.com/office/drawing/2014/main" id="{55F458B7-58FE-46D0-ABD4-C5F8288262AE}"/>
              </a:ext>
            </a:extLst>
          </p:cNvPr>
          <p:cNvCxnSpPr>
            <a:cxnSpLocks/>
          </p:cNvCxnSpPr>
          <p:nvPr/>
        </p:nvCxnSpPr>
        <p:spPr>
          <a:xfrm flipH="1">
            <a:off x="450986" y="4974418"/>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32" name="直線コネクタ 31">
            <a:extLst>
              <a:ext uri="{FF2B5EF4-FFF2-40B4-BE49-F238E27FC236}">
                <a16:creationId xmlns:a16="http://schemas.microsoft.com/office/drawing/2014/main" id="{670F63F1-905B-4BDB-9107-CFD1D8B064DE}"/>
              </a:ext>
            </a:extLst>
          </p:cNvPr>
          <p:cNvCxnSpPr>
            <a:cxnSpLocks/>
          </p:cNvCxnSpPr>
          <p:nvPr/>
        </p:nvCxnSpPr>
        <p:spPr>
          <a:xfrm>
            <a:off x="450985" y="2224636"/>
            <a:ext cx="0" cy="2749782"/>
          </a:xfrm>
          <a:prstGeom prst="line">
            <a:avLst/>
          </a:prstGeom>
        </p:spPr>
        <p:style>
          <a:lnRef idx="3">
            <a:schemeClr val="dk1"/>
          </a:lnRef>
          <a:fillRef idx="0">
            <a:schemeClr val="dk1"/>
          </a:fillRef>
          <a:effectRef idx="2">
            <a:schemeClr val="dk1"/>
          </a:effectRef>
          <a:fontRef idx="minor">
            <a:schemeClr val="tx1"/>
          </a:fontRef>
        </p:style>
      </p:cxnSp>
      <p:sp>
        <p:nvSpPr>
          <p:cNvPr id="4" name="テキスト ボックス 3">
            <a:extLst>
              <a:ext uri="{FF2B5EF4-FFF2-40B4-BE49-F238E27FC236}">
                <a16:creationId xmlns:a16="http://schemas.microsoft.com/office/drawing/2014/main" id="{91EEEF48-6109-41EB-8BC0-6BE66F53AD1E}"/>
              </a:ext>
            </a:extLst>
          </p:cNvPr>
          <p:cNvSpPr txBox="1"/>
          <p:nvPr/>
        </p:nvSpPr>
        <p:spPr>
          <a:xfrm>
            <a:off x="3379177" y="5240282"/>
            <a:ext cx="646331" cy="369332"/>
          </a:xfrm>
          <a:prstGeom prst="rect">
            <a:avLst/>
          </a:prstGeom>
          <a:noFill/>
        </p:spPr>
        <p:txBody>
          <a:bodyPr wrap="none" rtlCol="0">
            <a:spAutoFit/>
          </a:bodyPr>
          <a:lstStyle/>
          <a:p>
            <a:r>
              <a:rPr kumimoji="1" lang="ja-JP" altLang="en-US" dirty="0"/>
              <a:t>１財</a:t>
            </a:r>
          </a:p>
        </p:txBody>
      </p:sp>
      <p:sp>
        <p:nvSpPr>
          <p:cNvPr id="5" name="テキスト ボックス 4">
            <a:extLst>
              <a:ext uri="{FF2B5EF4-FFF2-40B4-BE49-F238E27FC236}">
                <a16:creationId xmlns:a16="http://schemas.microsoft.com/office/drawing/2014/main" id="{631F888E-A434-405E-AEA0-ECADA27BB11F}"/>
              </a:ext>
            </a:extLst>
          </p:cNvPr>
          <p:cNvSpPr txBox="1"/>
          <p:nvPr/>
        </p:nvSpPr>
        <p:spPr>
          <a:xfrm>
            <a:off x="34768" y="1855304"/>
            <a:ext cx="646331" cy="369332"/>
          </a:xfrm>
          <a:prstGeom prst="rect">
            <a:avLst/>
          </a:prstGeom>
          <a:noFill/>
        </p:spPr>
        <p:txBody>
          <a:bodyPr wrap="none" rtlCol="0">
            <a:spAutoFit/>
          </a:bodyPr>
          <a:lstStyle/>
          <a:p>
            <a:r>
              <a:rPr kumimoji="1" lang="ja-JP" altLang="en-US" dirty="0"/>
              <a:t>２財</a:t>
            </a:r>
          </a:p>
        </p:txBody>
      </p:sp>
      <p:cxnSp>
        <p:nvCxnSpPr>
          <p:cNvPr id="7" name="直線コネクタ 6">
            <a:extLst>
              <a:ext uri="{FF2B5EF4-FFF2-40B4-BE49-F238E27FC236}">
                <a16:creationId xmlns:a16="http://schemas.microsoft.com/office/drawing/2014/main" id="{9FDCBDED-8A19-42BA-B000-CF14568FDB4B}"/>
              </a:ext>
            </a:extLst>
          </p:cNvPr>
          <p:cNvCxnSpPr/>
          <p:nvPr/>
        </p:nvCxnSpPr>
        <p:spPr>
          <a:xfrm>
            <a:off x="450985" y="2385391"/>
            <a:ext cx="2697528" cy="2589027"/>
          </a:xfrm>
          <a:prstGeom prst="line">
            <a:avLst/>
          </a:prstGeom>
        </p:spPr>
        <p:style>
          <a:lnRef idx="2">
            <a:schemeClr val="dk1"/>
          </a:lnRef>
          <a:fillRef idx="0">
            <a:schemeClr val="dk1"/>
          </a:fillRef>
          <a:effectRef idx="1">
            <a:schemeClr val="dk1"/>
          </a:effectRef>
          <a:fontRef idx="minor">
            <a:schemeClr val="tx1"/>
          </a:fontRef>
        </p:style>
      </p:cxnSp>
      <p:sp>
        <p:nvSpPr>
          <p:cNvPr id="9" name="矢印: 右 8">
            <a:extLst>
              <a:ext uri="{FF2B5EF4-FFF2-40B4-BE49-F238E27FC236}">
                <a16:creationId xmlns:a16="http://schemas.microsoft.com/office/drawing/2014/main" id="{1BE09148-EFE9-47C8-BB77-783C60C2FBFE}"/>
              </a:ext>
            </a:extLst>
          </p:cNvPr>
          <p:cNvSpPr/>
          <p:nvPr/>
        </p:nvSpPr>
        <p:spPr>
          <a:xfrm rot="19540381">
            <a:off x="1394757" y="3850451"/>
            <a:ext cx="56984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5632A852-CBAE-4754-900A-316E3742CD48}"/>
              </a:ext>
            </a:extLst>
          </p:cNvPr>
          <p:cNvSpPr txBox="1"/>
          <p:nvPr/>
        </p:nvSpPr>
        <p:spPr>
          <a:xfrm>
            <a:off x="414237" y="354103"/>
            <a:ext cx="11674991" cy="954107"/>
          </a:xfrm>
          <a:prstGeom prst="rect">
            <a:avLst/>
          </a:prstGeom>
          <a:noFill/>
        </p:spPr>
        <p:txBody>
          <a:bodyPr wrap="none" rtlCol="0">
            <a:spAutoFit/>
          </a:bodyPr>
          <a:lstStyle/>
          <a:p>
            <a:r>
              <a:rPr kumimoji="1" lang="ja-JP" altLang="en-US" sz="2800" dirty="0"/>
              <a:t>所得拡張経路上の点で、かつ、国際貿易しているが故に「買える範囲」</a:t>
            </a:r>
            <a:endParaRPr kumimoji="1" lang="en-US" altLang="ja-JP" sz="2800" dirty="0"/>
          </a:p>
          <a:p>
            <a:r>
              <a:rPr kumimoji="1" lang="ja-JP" altLang="en-US" sz="2800" dirty="0"/>
              <a:t>の中の点・・・それが、消費者が買おうとする点</a:t>
            </a:r>
          </a:p>
        </p:txBody>
      </p:sp>
      <p:sp>
        <p:nvSpPr>
          <p:cNvPr id="29" name="円弧 28">
            <a:extLst>
              <a:ext uri="{FF2B5EF4-FFF2-40B4-BE49-F238E27FC236}">
                <a16:creationId xmlns:a16="http://schemas.microsoft.com/office/drawing/2014/main" id="{1C0AEF5A-C9BD-4050-A185-3B4507DC920F}"/>
              </a:ext>
            </a:extLst>
          </p:cNvPr>
          <p:cNvSpPr/>
          <p:nvPr/>
        </p:nvSpPr>
        <p:spPr>
          <a:xfrm rot="10800000">
            <a:off x="1176922" y="1900570"/>
            <a:ext cx="1579425" cy="1631816"/>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E6680E65-B266-46B1-86C9-1DD50BD36F3D}"/>
              </a:ext>
            </a:extLst>
          </p:cNvPr>
          <p:cNvCxnSpPr>
            <a:cxnSpLocks/>
          </p:cNvCxnSpPr>
          <p:nvPr/>
        </p:nvCxnSpPr>
        <p:spPr>
          <a:xfrm>
            <a:off x="670735" y="3214274"/>
            <a:ext cx="2888955" cy="1167950"/>
          </a:xfrm>
          <a:prstGeom prst="line">
            <a:avLst/>
          </a:prstGeom>
        </p:spPr>
        <p:style>
          <a:lnRef idx="2">
            <a:schemeClr val="dk1"/>
          </a:lnRef>
          <a:fillRef idx="0">
            <a:schemeClr val="dk1"/>
          </a:fillRef>
          <a:effectRef idx="1">
            <a:schemeClr val="dk1"/>
          </a:effectRef>
          <a:fontRef idx="minor">
            <a:schemeClr val="tx1"/>
          </a:fontRef>
        </p:style>
      </p:cxnSp>
      <p:sp>
        <p:nvSpPr>
          <p:cNvPr id="23" name="テキスト ボックス 22">
            <a:extLst>
              <a:ext uri="{FF2B5EF4-FFF2-40B4-BE49-F238E27FC236}">
                <a16:creationId xmlns:a16="http://schemas.microsoft.com/office/drawing/2014/main" id="{CD48F234-CE1C-405A-984D-BB36B9B2FEE3}"/>
              </a:ext>
            </a:extLst>
          </p:cNvPr>
          <p:cNvSpPr txBox="1"/>
          <p:nvPr/>
        </p:nvSpPr>
        <p:spPr>
          <a:xfrm>
            <a:off x="884451" y="5802927"/>
            <a:ext cx="10386061" cy="954107"/>
          </a:xfrm>
          <a:prstGeom prst="rect">
            <a:avLst/>
          </a:prstGeom>
          <a:noFill/>
        </p:spPr>
        <p:txBody>
          <a:bodyPr wrap="square" rtlCol="0">
            <a:spAutoFit/>
          </a:bodyPr>
          <a:lstStyle/>
          <a:p>
            <a:r>
              <a:rPr kumimoji="1" lang="ja-JP" altLang="en-US" sz="2800" dirty="0"/>
              <a:t>消費者が買おうとするのは「所得拡張経路上の点」で、</a:t>
            </a:r>
            <a:endParaRPr kumimoji="1" lang="en-US" altLang="ja-JP" sz="2800" dirty="0"/>
          </a:p>
          <a:p>
            <a:r>
              <a:rPr kumimoji="1" lang="ja-JP" altLang="en-US" sz="2800" dirty="0"/>
              <a:t>かつ、「とにもかくにも買うことの出来る点」</a:t>
            </a:r>
          </a:p>
        </p:txBody>
      </p:sp>
      <p:sp>
        <p:nvSpPr>
          <p:cNvPr id="19" name="吹き出し: 円形 18">
            <a:extLst>
              <a:ext uri="{FF2B5EF4-FFF2-40B4-BE49-F238E27FC236}">
                <a16:creationId xmlns:a16="http://schemas.microsoft.com/office/drawing/2014/main" id="{A2C63C9E-D904-4309-935B-9102EBCDACE8}"/>
              </a:ext>
            </a:extLst>
          </p:cNvPr>
          <p:cNvSpPr/>
          <p:nvPr/>
        </p:nvSpPr>
        <p:spPr>
          <a:xfrm>
            <a:off x="3525024" y="3672914"/>
            <a:ext cx="2219551" cy="1094263"/>
          </a:xfrm>
          <a:prstGeom prst="wedgeEllipseCallout">
            <a:avLst>
              <a:gd name="adj1" fmla="val -117990"/>
              <a:gd name="adj2" fmla="val -3274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ここを作っていて</a:t>
            </a:r>
          </a:p>
        </p:txBody>
      </p:sp>
      <p:sp>
        <p:nvSpPr>
          <p:cNvPr id="21" name="円弧 20">
            <a:extLst>
              <a:ext uri="{FF2B5EF4-FFF2-40B4-BE49-F238E27FC236}">
                <a16:creationId xmlns:a16="http://schemas.microsoft.com/office/drawing/2014/main" id="{4854DE8E-735C-4ED5-9D81-995EB8A2BAB8}"/>
              </a:ext>
            </a:extLst>
          </p:cNvPr>
          <p:cNvSpPr/>
          <p:nvPr/>
        </p:nvSpPr>
        <p:spPr>
          <a:xfrm rot="10800000">
            <a:off x="1033553" y="1983340"/>
            <a:ext cx="2341481" cy="1714923"/>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3" name="フリーフォーム: 図形 2">
            <a:extLst>
              <a:ext uri="{FF2B5EF4-FFF2-40B4-BE49-F238E27FC236}">
                <a16:creationId xmlns:a16="http://schemas.microsoft.com/office/drawing/2014/main" id="{9319E421-2078-4CA4-8CDF-7DA896BEF14F}"/>
              </a:ext>
            </a:extLst>
          </p:cNvPr>
          <p:cNvSpPr/>
          <p:nvPr/>
        </p:nvSpPr>
        <p:spPr>
          <a:xfrm>
            <a:off x="1253447" y="2393879"/>
            <a:ext cx="904126" cy="1736332"/>
          </a:xfrm>
          <a:custGeom>
            <a:avLst/>
            <a:gdLst>
              <a:gd name="connsiteX0" fmla="*/ 0 w 904126"/>
              <a:gd name="connsiteY0" fmla="*/ 1736332 h 1736332"/>
              <a:gd name="connsiteX1" fmla="*/ 41097 w 904126"/>
              <a:gd name="connsiteY1" fmla="*/ 1684961 h 1736332"/>
              <a:gd name="connsiteX2" fmla="*/ 82193 w 904126"/>
              <a:gd name="connsiteY2" fmla="*/ 1623317 h 1736332"/>
              <a:gd name="connsiteX3" fmla="*/ 143838 w 904126"/>
              <a:gd name="connsiteY3" fmla="*/ 1541123 h 1736332"/>
              <a:gd name="connsiteX4" fmla="*/ 174661 w 904126"/>
              <a:gd name="connsiteY4" fmla="*/ 1479478 h 1736332"/>
              <a:gd name="connsiteX5" fmla="*/ 246580 w 904126"/>
              <a:gd name="connsiteY5" fmla="*/ 1397285 h 1736332"/>
              <a:gd name="connsiteX6" fmla="*/ 287677 w 904126"/>
              <a:gd name="connsiteY6" fmla="*/ 1304818 h 1736332"/>
              <a:gd name="connsiteX7" fmla="*/ 318499 w 904126"/>
              <a:gd name="connsiteY7" fmla="*/ 1243173 h 1736332"/>
              <a:gd name="connsiteX8" fmla="*/ 359596 w 904126"/>
              <a:gd name="connsiteY8" fmla="*/ 1202076 h 1736332"/>
              <a:gd name="connsiteX9" fmla="*/ 380144 w 904126"/>
              <a:gd name="connsiteY9" fmla="*/ 1160979 h 1736332"/>
              <a:gd name="connsiteX10" fmla="*/ 410966 w 904126"/>
              <a:gd name="connsiteY10" fmla="*/ 1140431 h 1736332"/>
              <a:gd name="connsiteX11" fmla="*/ 431515 w 904126"/>
              <a:gd name="connsiteY11" fmla="*/ 1109609 h 1736332"/>
              <a:gd name="connsiteX12" fmla="*/ 441789 w 904126"/>
              <a:gd name="connsiteY12" fmla="*/ 1078786 h 1736332"/>
              <a:gd name="connsiteX13" fmla="*/ 472611 w 904126"/>
              <a:gd name="connsiteY13" fmla="*/ 1017141 h 1736332"/>
              <a:gd name="connsiteX14" fmla="*/ 482886 w 904126"/>
              <a:gd name="connsiteY14" fmla="*/ 965770 h 1736332"/>
              <a:gd name="connsiteX15" fmla="*/ 493160 w 904126"/>
              <a:gd name="connsiteY15" fmla="*/ 924674 h 1736332"/>
              <a:gd name="connsiteX16" fmla="*/ 503434 w 904126"/>
              <a:gd name="connsiteY16" fmla="*/ 873303 h 1736332"/>
              <a:gd name="connsiteX17" fmla="*/ 544531 w 904126"/>
              <a:gd name="connsiteY17" fmla="*/ 801384 h 1736332"/>
              <a:gd name="connsiteX18" fmla="*/ 585627 w 904126"/>
              <a:gd name="connsiteY18" fmla="*/ 708917 h 1736332"/>
              <a:gd name="connsiteX19" fmla="*/ 606175 w 904126"/>
              <a:gd name="connsiteY19" fmla="*/ 647272 h 1736332"/>
              <a:gd name="connsiteX20" fmla="*/ 616450 w 904126"/>
              <a:gd name="connsiteY20" fmla="*/ 616449 h 1736332"/>
              <a:gd name="connsiteX21" fmla="*/ 636998 w 904126"/>
              <a:gd name="connsiteY21" fmla="*/ 585627 h 1736332"/>
              <a:gd name="connsiteX22" fmla="*/ 667820 w 904126"/>
              <a:gd name="connsiteY22" fmla="*/ 493159 h 1736332"/>
              <a:gd name="connsiteX23" fmla="*/ 678095 w 904126"/>
              <a:gd name="connsiteY23" fmla="*/ 462337 h 1736332"/>
              <a:gd name="connsiteX24" fmla="*/ 729465 w 904126"/>
              <a:gd name="connsiteY24" fmla="*/ 400692 h 1736332"/>
              <a:gd name="connsiteX25" fmla="*/ 739740 w 904126"/>
              <a:gd name="connsiteY25" fmla="*/ 369869 h 1736332"/>
              <a:gd name="connsiteX26" fmla="*/ 770562 w 904126"/>
              <a:gd name="connsiteY26" fmla="*/ 328773 h 1736332"/>
              <a:gd name="connsiteX27" fmla="*/ 791110 w 904126"/>
              <a:gd name="connsiteY27" fmla="*/ 297950 h 1736332"/>
              <a:gd name="connsiteX28" fmla="*/ 811659 w 904126"/>
              <a:gd name="connsiteY28" fmla="*/ 226031 h 1736332"/>
              <a:gd name="connsiteX29" fmla="*/ 832207 w 904126"/>
              <a:gd name="connsiteY29" fmla="*/ 195209 h 1736332"/>
              <a:gd name="connsiteX30" fmla="*/ 873304 w 904126"/>
              <a:gd name="connsiteY30" fmla="*/ 92467 h 1736332"/>
              <a:gd name="connsiteX31" fmla="*/ 893852 w 904126"/>
              <a:gd name="connsiteY31" fmla="*/ 20548 h 1736332"/>
              <a:gd name="connsiteX32" fmla="*/ 904126 w 904126"/>
              <a:gd name="connsiteY32" fmla="*/ 0 h 1736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4126" h="1736332">
                <a:moveTo>
                  <a:pt x="0" y="1736332"/>
                </a:moveTo>
                <a:cubicBezTo>
                  <a:pt x="13699" y="1719208"/>
                  <a:pt x="28199" y="1702696"/>
                  <a:pt x="41097" y="1684961"/>
                </a:cubicBezTo>
                <a:cubicBezTo>
                  <a:pt x="55622" y="1664989"/>
                  <a:pt x="64731" y="1640779"/>
                  <a:pt x="82193" y="1623317"/>
                </a:cubicBezTo>
                <a:cubicBezTo>
                  <a:pt x="106535" y="1598975"/>
                  <a:pt x="132218" y="1575978"/>
                  <a:pt x="143838" y="1541123"/>
                </a:cubicBezTo>
                <a:cubicBezTo>
                  <a:pt x="153538" y="1512026"/>
                  <a:pt x="153214" y="1503989"/>
                  <a:pt x="174661" y="1479478"/>
                </a:cubicBezTo>
                <a:cubicBezTo>
                  <a:pt x="197378" y="1453516"/>
                  <a:pt x="231663" y="1430849"/>
                  <a:pt x="246580" y="1397285"/>
                </a:cubicBezTo>
                <a:cubicBezTo>
                  <a:pt x="295481" y="1287254"/>
                  <a:pt x="241175" y="1374568"/>
                  <a:pt x="287677" y="1304818"/>
                </a:cubicBezTo>
                <a:cubicBezTo>
                  <a:pt x="297621" y="1274985"/>
                  <a:pt x="296772" y="1268522"/>
                  <a:pt x="318499" y="1243173"/>
                </a:cubicBezTo>
                <a:cubicBezTo>
                  <a:pt x="331107" y="1228464"/>
                  <a:pt x="359596" y="1202076"/>
                  <a:pt x="359596" y="1202076"/>
                </a:cubicBezTo>
                <a:cubicBezTo>
                  <a:pt x="366445" y="1188377"/>
                  <a:pt x="370339" y="1172745"/>
                  <a:pt x="380144" y="1160979"/>
                </a:cubicBezTo>
                <a:cubicBezTo>
                  <a:pt x="388049" y="1151493"/>
                  <a:pt x="402235" y="1149162"/>
                  <a:pt x="410966" y="1140431"/>
                </a:cubicBezTo>
                <a:cubicBezTo>
                  <a:pt x="419697" y="1131700"/>
                  <a:pt x="424665" y="1119883"/>
                  <a:pt x="431515" y="1109609"/>
                </a:cubicBezTo>
                <a:cubicBezTo>
                  <a:pt x="434940" y="1099335"/>
                  <a:pt x="436946" y="1088473"/>
                  <a:pt x="441789" y="1078786"/>
                </a:cubicBezTo>
                <a:cubicBezTo>
                  <a:pt x="466902" y="1028558"/>
                  <a:pt x="459697" y="1068795"/>
                  <a:pt x="472611" y="1017141"/>
                </a:cubicBezTo>
                <a:cubicBezTo>
                  <a:pt x="476846" y="1000200"/>
                  <a:pt x="479098" y="982817"/>
                  <a:pt x="482886" y="965770"/>
                </a:cubicBezTo>
                <a:cubicBezTo>
                  <a:pt x="485949" y="951986"/>
                  <a:pt x="490097" y="938458"/>
                  <a:pt x="493160" y="924674"/>
                </a:cubicBezTo>
                <a:cubicBezTo>
                  <a:pt x="496948" y="907627"/>
                  <a:pt x="497912" y="889870"/>
                  <a:pt x="503434" y="873303"/>
                </a:cubicBezTo>
                <a:cubicBezTo>
                  <a:pt x="512125" y="847228"/>
                  <a:pt x="529497" y="823934"/>
                  <a:pt x="544531" y="801384"/>
                </a:cubicBezTo>
                <a:cubicBezTo>
                  <a:pt x="568984" y="728025"/>
                  <a:pt x="553064" y="757761"/>
                  <a:pt x="585627" y="708917"/>
                </a:cubicBezTo>
                <a:lnTo>
                  <a:pt x="606175" y="647272"/>
                </a:lnTo>
                <a:cubicBezTo>
                  <a:pt x="609600" y="636998"/>
                  <a:pt x="610443" y="625460"/>
                  <a:pt x="616450" y="616449"/>
                </a:cubicBezTo>
                <a:lnTo>
                  <a:pt x="636998" y="585627"/>
                </a:lnTo>
                <a:lnTo>
                  <a:pt x="667820" y="493159"/>
                </a:lnTo>
                <a:cubicBezTo>
                  <a:pt x="671245" y="482885"/>
                  <a:pt x="672088" y="471348"/>
                  <a:pt x="678095" y="462337"/>
                </a:cubicBezTo>
                <a:cubicBezTo>
                  <a:pt x="706702" y="419424"/>
                  <a:pt x="689912" y="440245"/>
                  <a:pt x="729465" y="400692"/>
                </a:cubicBezTo>
                <a:cubicBezTo>
                  <a:pt x="732890" y="390418"/>
                  <a:pt x="734367" y="379272"/>
                  <a:pt x="739740" y="369869"/>
                </a:cubicBezTo>
                <a:cubicBezTo>
                  <a:pt x="748236" y="355002"/>
                  <a:pt x="760609" y="342707"/>
                  <a:pt x="770562" y="328773"/>
                </a:cubicBezTo>
                <a:cubicBezTo>
                  <a:pt x="777739" y="318725"/>
                  <a:pt x="784261" y="308224"/>
                  <a:pt x="791110" y="297950"/>
                </a:cubicBezTo>
                <a:cubicBezTo>
                  <a:pt x="794403" y="284777"/>
                  <a:pt x="804287" y="240774"/>
                  <a:pt x="811659" y="226031"/>
                </a:cubicBezTo>
                <a:cubicBezTo>
                  <a:pt x="817181" y="214987"/>
                  <a:pt x="825358" y="205483"/>
                  <a:pt x="832207" y="195209"/>
                </a:cubicBezTo>
                <a:cubicBezTo>
                  <a:pt x="857598" y="119034"/>
                  <a:pt x="843068" y="152937"/>
                  <a:pt x="873304" y="92467"/>
                </a:cubicBezTo>
                <a:cubicBezTo>
                  <a:pt x="879799" y="66487"/>
                  <a:pt x="884025" y="45114"/>
                  <a:pt x="893852" y="20548"/>
                </a:cubicBezTo>
                <a:cubicBezTo>
                  <a:pt x="896696" y="13438"/>
                  <a:pt x="900701" y="6849"/>
                  <a:pt x="904126"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吹き出し: 円形 15">
            <a:extLst>
              <a:ext uri="{FF2B5EF4-FFF2-40B4-BE49-F238E27FC236}">
                <a16:creationId xmlns:a16="http://schemas.microsoft.com/office/drawing/2014/main" id="{7B852903-8DA6-4212-A31F-1583030F0F4C}"/>
              </a:ext>
            </a:extLst>
          </p:cNvPr>
          <p:cNvSpPr/>
          <p:nvPr/>
        </p:nvSpPr>
        <p:spPr>
          <a:xfrm>
            <a:off x="4850477" y="2878818"/>
            <a:ext cx="2088176" cy="1338176"/>
          </a:xfrm>
          <a:prstGeom prst="wedgeEllipseCallout">
            <a:avLst>
              <a:gd name="adj1" fmla="val -144559"/>
              <a:gd name="adj2" fmla="val 8549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このライン上の点を、消費できる</a:t>
            </a:r>
          </a:p>
        </p:txBody>
      </p:sp>
      <p:cxnSp>
        <p:nvCxnSpPr>
          <p:cNvPr id="20" name="直線コネクタ 19">
            <a:extLst>
              <a:ext uri="{FF2B5EF4-FFF2-40B4-BE49-F238E27FC236}">
                <a16:creationId xmlns:a16="http://schemas.microsoft.com/office/drawing/2014/main" id="{65B8F159-63A4-4ABB-A78F-50E5478CA442}"/>
              </a:ext>
            </a:extLst>
          </p:cNvPr>
          <p:cNvCxnSpPr>
            <a:cxnSpLocks/>
          </p:cNvCxnSpPr>
          <p:nvPr/>
        </p:nvCxnSpPr>
        <p:spPr>
          <a:xfrm>
            <a:off x="698850" y="3147864"/>
            <a:ext cx="2888955" cy="1167950"/>
          </a:xfrm>
          <a:prstGeom prst="line">
            <a:avLst/>
          </a:prstGeom>
        </p:spPr>
        <p:style>
          <a:lnRef idx="2">
            <a:schemeClr val="dk1"/>
          </a:lnRef>
          <a:fillRef idx="0">
            <a:schemeClr val="dk1"/>
          </a:fillRef>
          <a:effectRef idx="1">
            <a:schemeClr val="dk1"/>
          </a:effectRef>
          <a:fontRef idx="minor">
            <a:schemeClr val="tx1"/>
          </a:fontRef>
        </p:style>
      </p:cxnSp>
      <p:sp>
        <p:nvSpPr>
          <p:cNvPr id="24" name="円弧 23">
            <a:extLst>
              <a:ext uri="{FF2B5EF4-FFF2-40B4-BE49-F238E27FC236}">
                <a16:creationId xmlns:a16="http://schemas.microsoft.com/office/drawing/2014/main" id="{2D854602-22A5-41A2-92A6-E924750BAD5D}"/>
              </a:ext>
            </a:extLst>
          </p:cNvPr>
          <p:cNvSpPr/>
          <p:nvPr/>
        </p:nvSpPr>
        <p:spPr>
          <a:xfrm rot="11100533">
            <a:off x="1075612" y="1960232"/>
            <a:ext cx="2257363" cy="1681978"/>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67547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線コネクタ 29">
            <a:extLst>
              <a:ext uri="{FF2B5EF4-FFF2-40B4-BE49-F238E27FC236}">
                <a16:creationId xmlns:a16="http://schemas.microsoft.com/office/drawing/2014/main" id="{55F458B7-58FE-46D0-ABD4-C5F8288262AE}"/>
              </a:ext>
            </a:extLst>
          </p:cNvPr>
          <p:cNvCxnSpPr>
            <a:cxnSpLocks/>
          </p:cNvCxnSpPr>
          <p:nvPr/>
        </p:nvCxnSpPr>
        <p:spPr>
          <a:xfrm flipH="1">
            <a:off x="450986" y="4974418"/>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32" name="直線コネクタ 31">
            <a:extLst>
              <a:ext uri="{FF2B5EF4-FFF2-40B4-BE49-F238E27FC236}">
                <a16:creationId xmlns:a16="http://schemas.microsoft.com/office/drawing/2014/main" id="{670F63F1-905B-4BDB-9107-CFD1D8B064DE}"/>
              </a:ext>
            </a:extLst>
          </p:cNvPr>
          <p:cNvCxnSpPr>
            <a:cxnSpLocks/>
          </p:cNvCxnSpPr>
          <p:nvPr/>
        </p:nvCxnSpPr>
        <p:spPr>
          <a:xfrm>
            <a:off x="450985" y="2224636"/>
            <a:ext cx="0" cy="2749782"/>
          </a:xfrm>
          <a:prstGeom prst="line">
            <a:avLst/>
          </a:prstGeom>
        </p:spPr>
        <p:style>
          <a:lnRef idx="3">
            <a:schemeClr val="dk1"/>
          </a:lnRef>
          <a:fillRef idx="0">
            <a:schemeClr val="dk1"/>
          </a:fillRef>
          <a:effectRef idx="2">
            <a:schemeClr val="dk1"/>
          </a:effectRef>
          <a:fontRef idx="minor">
            <a:schemeClr val="tx1"/>
          </a:fontRef>
        </p:style>
      </p:cxnSp>
      <p:sp>
        <p:nvSpPr>
          <p:cNvPr id="4" name="テキスト ボックス 3">
            <a:extLst>
              <a:ext uri="{FF2B5EF4-FFF2-40B4-BE49-F238E27FC236}">
                <a16:creationId xmlns:a16="http://schemas.microsoft.com/office/drawing/2014/main" id="{91EEEF48-6109-41EB-8BC0-6BE66F53AD1E}"/>
              </a:ext>
            </a:extLst>
          </p:cNvPr>
          <p:cNvSpPr txBox="1"/>
          <p:nvPr/>
        </p:nvSpPr>
        <p:spPr>
          <a:xfrm>
            <a:off x="3379177" y="5240282"/>
            <a:ext cx="646331" cy="369332"/>
          </a:xfrm>
          <a:prstGeom prst="rect">
            <a:avLst/>
          </a:prstGeom>
          <a:noFill/>
        </p:spPr>
        <p:txBody>
          <a:bodyPr wrap="none" rtlCol="0">
            <a:spAutoFit/>
          </a:bodyPr>
          <a:lstStyle/>
          <a:p>
            <a:r>
              <a:rPr kumimoji="1" lang="ja-JP" altLang="en-US" dirty="0"/>
              <a:t>１財</a:t>
            </a:r>
          </a:p>
        </p:txBody>
      </p:sp>
      <p:sp>
        <p:nvSpPr>
          <p:cNvPr id="5" name="テキスト ボックス 4">
            <a:extLst>
              <a:ext uri="{FF2B5EF4-FFF2-40B4-BE49-F238E27FC236}">
                <a16:creationId xmlns:a16="http://schemas.microsoft.com/office/drawing/2014/main" id="{631F888E-A434-405E-AEA0-ECADA27BB11F}"/>
              </a:ext>
            </a:extLst>
          </p:cNvPr>
          <p:cNvSpPr txBox="1"/>
          <p:nvPr/>
        </p:nvSpPr>
        <p:spPr>
          <a:xfrm>
            <a:off x="34768" y="1855304"/>
            <a:ext cx="646331" cy="369332"/>
          </a:xfrm>
          <a:prstGeom prst="rect">
            <a:avLst/>
          </a:prstGeom>
          <a:noFill/>
        </p:spPr>
        <p:txBody>
          <a:bodyPr wrap="none" rtlCol="0">
            <a:spAutoFit/>
          </a:bodyPr>
          <a:lstStyle/>
          <a:p>
            <a:r>
              <a:rPr kumimoji="1" lang="ja-JP" altLang="en-US" dirty="0"/>
              <a:t>２財</a:t>
            </a:r>
          </a:p>
        </p:txBody>
      </p:sp>
      <p:cxnSp>
        <p:nvCxnSpPr>
          <p:cNvPr id="7" name="直線コネクタ 6">
            <a:extLst>
              <a:ext uri="{FF2B5EF4-FFF2-40B4-BE49-F238E27FC236}">
                <a16:creationId xmlns:a16="http://schemas.microsoft.com/office/drawing/2014/main" id="{9FDCBDED-8A19-42BA-B000-CF14568FDB4B}"/>
              </a:ext>
            </a:extLst>
          </p:cNvPr>
          <p:cNvCxnSpPr/>
          <p:nvPr/>
        </p:nvCxnSpPr>
        <p:spPr>
          <a:xfrm>
            <a:off x="450985" y="2385391"/>
            <a:ext cx="2697528" cy="2589027"/>
          </a:xfrm>
          <a:prstGeom prst="line">
            <a:avLst/>
          </a:prstGeom>
        </p:spPr>
        <p:style>
          <a:lnRef idx="2">
            <a:schemeClr val="dk1"/>
          </a:lnRef>
          <a:fillRef idx="0">
            <a:schemeClr val="dk1"/>
          </a:fillRef>
          <a:effectRef idx="1">
            <a:schemeClr val="dk1"/>
          </a:effectRef>
          <a:fontRef idx="minor">
            <a:schemeClr val="tx1"/>
          </a:fontRef>
        </p:style>
      </p:cxnSp>
      <p:sp>
        <p:nvSpPr>
          <p:cNvPr id="9" name="矢印: 右 8">
            <a:extLst>
              <a:ext uri="{FF2B5EF4-FFF2-40B4-BE49-F238E27FC236}">
                <a16:creationId xmlns:a16="http://schemas.microsoft.com/office/drawing/2014/main" id="{1BE09148-EFE9-47C8-BB77-783C60C2FBFE}"/>
              </a:ext>
            </a:extLst>
          </p:cNvPr>
          <p:cNvSpPr/>
          <p:nvPr/>
        </p:nvSpPr>
        <p:spPr>
          <a:xfrm rot="19540381">
            <a:off x="1394757" y="3850451"/>
            <a:ext cx="56984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5632A852-CBAE-4754-900A-316E3742CD48}"/>
              </a:ext>
            </a:extLst>
          </p:cNvPr>
          <p:cNvSpPr txBox="1"/>
          <p:nvPr/>
        </p:nvSpPr>
        <p:spPr>
          <a:xfrm>
            <a:off x="414237" y="354103"/>
            <a:ext cx="2698175" cy="523220"/>
          </a:xfrm>
          <a:prstGeom prst="rect">
            <a:avLst/>
          </a:prstGeom>
          <a:noFill/>
        </p:spPr>
        <p:txBody>
          <a:bodyPr wrap="none" rtlCol="0">
            <a:spAutoFit/>
          </a:bodyPr>
          <a:lstStyle/>
          <a:p>
            <a:r>
              <a:rPr kumimoji="1" lang="ja-JP" altLang="en-US" sz="2800" dirty="0"/>
              <a:t>つまり、ここ。</a:t>
            </a:r>
          </a:p>
        </p:txBody>
      </p:sp>
      <p:sp>
        <p:nvSpPr>
          <p:cNvPr id="29" name="円弧 28">
            <a:extLst>
              <a:ext uri="{FF2B5EF4-FFF2-40B4-BE49-F238E27FC236}">
                <a16:creationId xmlns:a16="http://schemas.microsoft.com/office/drawing/2014/main" id="{1C0AEF5A-C9BD-4050-A185-3B4507DC920F}"/>
              </a:ext>
            </a:extLst>
          </p:cNvPr>
          <p:cNvSpPr/>
          <p:nvPr/>
        </p:nvSpPr>
        <p:spPr>
          <a:xfrm rot="10800000">
            <a:off x="1176922" y="1900570"/>
            <a:ext cx="1579425" cy="1631816"/>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E6680E65-B266-46B1-86C9-1DD50BD36F3D}"/>
              </a:ext>
            </a:extLst>
          </p:cNvPr>
          <p:cNvCxnSpPr>
            <a:cxnSpLocks/>
          </p:cNvCxnSpPr>
          <p:nvPr/>
        </p:nvCxnSpPr>
        <p:spPr>
          <a:xfrm>
            <a:off x="670735" y="3214274"/>
            <a:ext cx="2888955" cy="1167950"/>
          </a:xfrm>
          <a:prstGeom prst="line">
            <a:avLst/>
          </a:prstGeom>
        </p:spPr>
        <p:style>
          <a:lnRef idx="2">
            <a:schemeClr val="dk1"/>
          </a:lnRef>
          <a:fillRef idx="0">
            <a:schemeClr val="dk1"/>
          </a:fillRef>
          <a:effectRef idx="1">
            <a:schemeClr val="dk1"/>
          </a:effectRef>
          <a:fontRef idx="minor">
            <a:schemeClr val="tx1"/>
          </a:fontRef>
        </p:style>
      </p:cxnSp>
      <p:sp>
        <p:nvSpPr>
          <p:cNvPr id="21" name="円弧 20">
            <a:extLst>
              <a:ext uri="{FF2B5EF4-FFF2-40B4-BE49-F238E27FC236}">
                <a16:creationId xmlns:a16="http://schemas.microsoft.com/office/drawing/2014/main" id="{4854DE8E-735C-4ED5-9D81-995EB8A2BAB8}"/>
              </a:ext>
            </a:extLst>
          </p:cNvPr>
          <p:cNvSpPr/>
          <p:nvPr/>
        </p:nvSpPr>
        <p:spPr>
          <a:xfrm rot="10800000">
            <a:off x="1033553" y="1983340"/>
            <a:ext cx="2341481" cy="1714923"/>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3" name="フリーフォーム: 図形 2">
            <a:extLst>
              <a:ext uri="{FF2B5EF4-FFF2-40B4-BE49-F238E27FC236}">
                <a16:creationId xmlns:a16="http://schemas.microsoft.com/office/drawing/2014/main" id="{9319E421-2078-4CA4-8CDF-7DA896BEF14F}"/>
              </a:ext>
            </a:extLst>
          </p:cNvPr>
          <p:cNvSpPr/>
          <p:nvPr/>
        </p:nvSpPr>
        <p:spPr>
          <a:xfrm>
            <a:off x="1253447" y="2393879"/>
            <a:ext cx="904126" cy="1736332"/>
          </a:xfrm>
          <a:custGeom>
            <a:avLst/>
            <a:gdLst>
              <a:gd name="connsiteX0" fmla="*/ 0 w 904126"/>
              <a:gd name="connsiteY0" fmla="*/ 1736332 h 1736332"/>
              <a:gd name="connsiteX1" fmla="*/ 41097 w 904126"/>
              <a:gd name="connsiteY1" fmla="*/ 1684961 h 1736332"/>
              <a:gd name="connsiteX2" fmla="*/ 82193 w 904126"/>
              <a:gd name="connsiteY2" fmla="*/ 1623317 h 1736332"/>
              <a:gd name="connsiteX3" fmla="*/ 143838 w 904126"/>
              <a:gd name="connsiteY3" fmla="*/ 1541123 h 1736332"/>
              <a:gd name="connsiteX4" fmla="*/ 174661 w 904126"/>
              <a:gd name="connsiteY4" fmla="*/ 1479478 h 1736332"/>
              <a:gd name="connsiteX5" fmla="*/ 246580 w 904126"/>
              <a:gd name="connsiteY5" fmla="*/ 1397285 h 1736332"/>
              <a:gd name="connsiteX6" fmla="*/ 287677 w 904126"/>
              <a:gd name="connsiteY6" fmla="*/ 1304818 h 1736332"/>
              <a:gd name="connsiteX7" fmla="*/ 318499 w 904126"/>
              <a:gd name="connsiteY7" fmla="*/ 1243173 h 1736332"/>
              <a:gd name="connsiteX8" fmla="*/ 359596 w 904126"/>
              <a:gd name="connsiteY8" fmla="*/ 1202076 h 1736332"/>
              <a:gd name="connsiteX9" fmla="*/ 380144 w 904126"/>
              <a:gd name="connsiteY9" fmla="*/ 1160979 h 1736332"/>
              <a:gd name="connsiteX10" fmla="*/ 410966 w 904126"/>
              <a:gd name="connsiteY10" fmla="*/ 1140431 h 1736332"/>
              <a:gd name="connsiteX11" fmla="*/ 431515 w 904126"/>
              <a:gd name="connsiteY11" fmla="*/ 1109609 h 1736332"/>
              <a:gd name="connsiteX12" fmla="*/ 441789 w 904126"/>
              <a:gd name="connsiteY12" fmla="*/ 1078786 h 1736332"/>
              <a:gd name="connsiteX13" fmla="*/ 472611 w 904126"/>
              <a:gd name="connsiteY13" fmla="*/ 1017141 h 1736332"/>
              <a:gd name="connsiteX14" fmla="*/ 482886 w 904126"/>
              <a:gd name="connsiteY14" fmla="*/ 965770 h 1736332"/>
              <a:gd name="connsiteX15" fmla="*/ 493160 w 904126"/>
              <a:gd name="connsiteY15" fmla="*/ 924674 h 1736332"/>
              <a:gd name="connsiteX16" fmla="*/ 503434 w 904126"/>
              <a:gd name="connsiteY16" fmla="*/ 873303 h 1736332"/>
              <a:gd name="connsiteX17" fmla="*/ 544531 w 904126"/>
              <a:gd name="connsiteY17" fmla="*/ 801384 h 1736332"/>
              <a:gd name="connsiteX18" fmla="*/ 585627 w 904126"/>
              <a:gd name="connsiteY18" fmla="*/ 708917 h 1736332"/>
              <a:gd name="connsiteX19" fmla="*/ 606175 w 904126"/>
              <a:gd name="connsiteY19" fmla="*/ 647272 h 1736332"/>
              <a:gd name="connsiteX20" fmla="*/ 616450 w 904126"/>
              <a:gd name="connsiteY20" fmla="*/ 616449 h 1736332"/>
              <a:gd name="connsiteX21" fmla="*/ 636998 w 904126"/>
              <a:gd name="connsiteY21" fmla="*/ 585627 h 1736332"/>
              <a:gd name="connsiteX22" fmla="*/ 667820 w 904126"/>
              <a:gd name="connsiteY22" fmla="*/ 493159 h 1736332"/>
              <a:gd name="connsiteX23" fmla="*/ 678095 w 904126"/>
              <a:gd name="connsiteY23" fmla="*/ 462337 h 1736332"/>
              <a:gd name="connsiteX24" fmla="*/ 729465 w 904126"/>
              <a:gd name="connsiteY24" fmla="*/ 400692 h 1736332"/>
              <a:gd name="connsiteX25" fmla="*/ 739740 w 904126"/>
              <a:gd name="connsiteY25" fmla="*/ 369869 h 1736332"/>
              <a:gd name="connsiteX26" fmla="*/ 770562 w 904126"/>
              <a:gd name="connsiteY26" fmla="*/ 328773 h 1736332"/>
              <a:gd name="connsiteX27" fmla="*/ 791110 w 904126"/>
              <a:gd name="connsiteY27" fmla="*/ 297950 h 1736332"/>
              <a:gd name="connsiteX28" fmla="*/ 811659 w 904126"/>
              <a:gd name="connsiteY28" fmla="*/ 226031 h 1736332"/>
              <a:gd name="connsiteX29" fmla="*/ 832207 w 904126"/>
              <a:gd name="connsiteY29" fmla="*/ 195209 h 1736332"/>
              <a:gd name="connsiteX30" fmla="*/ 873304 w 904126"/>
              <a:gd name="connsiteY30" fmla="*/ 92467 h 1736332"/>
              <a:gd name="connsiteX31" fmla="*/ 893852 w 904126"/>
              <a:gd name="connsiteY31" fmla="*/ 20548 h 1736332"/>
              <a:gd name="connsiteX32" fmla="*/ 904126 w 904126"/>
              <a:gd name="connsiteY32" fmla="*/ 0 h 1736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4126" h="1736332">
                <a:moveTo>
                  <a:pt x="0" y="1736332"/>
                </a:moveTo>
                <a:cubicBezTo>
                  <a:pt x="13699" y="1719208"/>
                  <a:pt x="28199" y="1702696"/>
                  <a:pt x="41097" y="1684961"/>
                </a:cubicBezTo>
                <a:cubicBezTo>
                  <a:pt x="55622" y="1664989"/>
                  <a:pt x="64731" y="1640779"/>
                  <a:pt x="82193" y="1623317"/>
                </a:cubicBezTo>
                <a:cubicBezTo>
                  <a:pt x="106535" y="1598975"/>
                  <a:pt x="132218" y="1575978"/>
                  <a:pt x="143838" y="1541123"/>
                </a:cubicBezTo>
                <a:cubicBezTo>
                  <a:pt x="153538" y="1512026"/>
                  <a:pt x="153214" y="1503989"/>
                  <a:pt x="174661" y="1479478"/>
                </a:cubicBezTo>
                <a:cubicBezTo>
                  <a:pt x="197378" y="1453516"/>
                  <a:pt x="231663" y="1430849"/>
                  <a:pt x="246580" y="1397285"/>
                </a:cubicBezTo>
                <a:cubicBezTo>
                  <a:pt x="295481" y="1287254"/>
                  <a:pt x="241175" y="1374568"/>
                  <a:pt x="287677" y="1304818"/>
                </a:cubicBezTo>
                <a:cubicBezTo>
                  <a:pt x="297621" y="1274985"/>
                  <a:pt x="296772" y="1268522"/>
                  <a:pt x="318499" y="1243173"/>
                </a:cubicBezTo>
                <a:cubicBezTo>
                  <a:pt x="331107" y="1228464"/>
                  <a:pt x="359596" y="1202076"/>
                  <a:pt x="359596" y="1202076"/>
                </a:cubicBezTo>
                <a:cubicBezTo>
                  <a:pt x="366445" y="1188377"/>
                  <a:pt x="370339" y="1172745"/>
                  <a:pt x="380144" y="1160979"/>
                </a:cubicBezTo>
                <a:cubicBezTo>
                  <a:pt x="388049" y="1151493"/>
                  <a:pt x="402235" y="1149162"/>
                  <a:pt x="410966" y="1140431"/>
                </a:cubicBezTo>
                <a:cubicBezTo>
                  <a:pt x="419697" y="1131700"/>
                  <a:pt x="424665" y="1119883"/>
                  <a:pt x="431515" y="1109609"/>
                </a:cubicBezTo>
                <a:cubicBezTo>
                  <a:pt x="434940" y="1099335"/>
                  <a:pt x="436946" y="1088473"/>
                  <a:pt x="441789" y="1078786"/>
                </a:cubicBezTo>
                <a:cubicBezTo>
                  <a:pt x="466902" y="1028558"/>
                  <a:pt x="459697" y="1068795"/>
                  <a:pt x="472611" y="1017141"/>
                </a:cubicBezTo>
                <a:cubicBezTo>
                  <a:pt x="476846" y="1000200"/>
                  <a:pt x="479098" y="982817"/>
                  <a:pt x="482886" y="965770"/>
                </a:cubicBezTo>
                <a:cubicBezTo>
                  <a:pt x="485949" y="951986"/>
                  <a:pt x="490097" y="938458"/>
                  <a:pt x="493160" y="924674"/>
                </a:cubicBezTo>
                <a:cubicBezTo>
                  <a:pt x="496948" y="907627"/>
                  <a:pt x="497912" y="889870"/>
                  <a:pt x="503434" y="873303"/>
                </a:cubicBezTo>
                <a:cubicBezTo>
                  <a:pt x="512125" y="847228"/>
                  <a:pt x="529497" y="823934"/>
                  <a:pt x="544531" y="801384"/>
                </a:cubicBezTo>
                <a:cubicBezTo>
                  <a:pt x="568984" y="728025"/>
                  <a:pt x="553064" y="757761"/>
                  <a:pt x="585627" y="708917"/>
                </a:cubicBezTo>
                <a:lnTo>
                  <a:pt x="606175" y="647272"/>
                </a:lnTo>
                <a:cubicBezTo>
                  <a:pt x="609600" y="636998"/>
                  <a:pt x="610443" y="625460"/>
                  <a:pt x="616450" y="616449"/>
                </a:cubicBezTo>
                <a:lnTo>
                  <a:pt x="636998" y="585627"/>
                </a:lnTo>
                <a:lnTo>
                  <a:pt x="667820" y="493159"/>
                </a:lnTo>
                <a:cubicBezTo>
                  <a:pt x="671245" y="482885"/>
                  <a:pt x="672088" y="471348"/>
                  <a:pt x="678095" y="462337"/>
                </a:cubicBezTo>
                <a:cubicBezTo>
                  <a:pt x="706702" y="419424"/>
                  <a:pt x="689912" y="440245"/>
                  <a:pt x="729465" y="400692"/>
                </a:cubicBezTo>
                <a:cubicBezTo>
                  <a:pt x="732890" y="390418"/>
                  <a:pt x="734367" y="379272"/>
                  <a:pt x="739740" y="369869"/>
                </a:cubicBezTo>
                <a:cubicBezTo>
                  <a:pt x="748236" y="355002"/>
                  <a:pt x="760609" y="342707"/>
                  <a:pt x="770562" y="328773"/>
                </a:cubicBezTo>
                <a:cubicBezTo>
                  <a:pt x="777739" y="318725"/>
                  <a:pt x="784261" y="308224"/>
                  <a:pt x="791110" y="297950"/>
                </a:cubicBezTo>
                <a:cubicBezTo>
                  <a:pt x="794403" y="284777"/>
                  <a:pt x="804287" y="240774"/>
                  <a:pt x="811659" y="226031"/>
                </a:cubicBezTo>
                <a:cubicBezTo>
                  <a:pt x="817181" y="214987"/>
                  <a:pt x="825358" y="205483"/>
                  <a:pt x="832207" y="195209"/>
                </a:cubicBezTo>
                <a:cubicBezTo>
                  <a:pt x="857598" y="119034"/>
                  <a:pt x="843068" y="152937"/>
                  <a:pt x="873304" y="92467"/>
                </a:cubicBezTo>
                <a:cubicBezTo>
                  <a:pt x="879799" y="66487"/>
                  <a:pt x="884025" y="45114"/>
                  <a:pt x="893852" y="20548"/>
                </a:cubicBezTo>
                <a:cubicBezTo>
                  <a:pt x="896696" y="13438"/>
                  <a:pt x="900701" y="6849"/>
                  <a:pt x="904126"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吹き出し: 円形 19">
            <a:extLst>
              <a:ext uri="{FF2B5EF4-FFF2-40B4-BE49-F238E27FC236}">
                <a16:creationId xmlns:a16="http://schemas.microsoft.com/office/drawing/2014/main" id="{68F3BD5D-3950-4A31-94F2-C19D9DAC7C5E}"/>
              </a:ext>
            </a:extLst>
          </p:cNvPr>
          <p:cNvSpPr/>
          <p:nvPr/>
        </p:nvSpPr>
        <p:spPr>
          <a:xfrm>
            <a:off x="4850477" y="2878818"/>
            <a:ext cx="2088176" cy="1338176"/>
          </a:xfrm>
          <a:prstGeom prst="wedgeEllipseCallout">
            <a:avLst>
              <a:gd name="adj1" fmla="val -144559"/>
              <a:gd name="adj2" fmla="val 8549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このライン上の点を、消費できる</a:t>
            </a:r>
          </a:p>
        </p:txBody>
      </p:sp>
      <p:sp>
        <p:nvSpPr>
          <p:cNvPr id="16" name="吹き出し: 円形 15">
            <a:extLst>
              <a:ext uri="{FF2B5EF4-FFF2-40B4-BE49-F238E27FC236}">
                <a16:creationId xmlns:a16="http://schemas.microsoft.com/office/drawing/2014/main" id="{503A91DD-D9B1-474D-803D-5589E688B7EF}"/>
              </a:ext>
            </a:extLst>
          </p:cNvPr>
          <p:cNvSpPr/>
          <p:nvPr/>
        </p:nvSpPr>
        <p:spPr>
          <a:xfrm>
            <a:off x="3497375" y="1706958"/>
            <a:ext cx="4154190" cy="1094263"/>
          </a:xfrm>
          <a:prstGeom prst="wedgeEllipseCallout">
            <a:avLst>
              <a:gd name="adj1" fmla="val -93296"/>
              <a:gd name="adj2" fmla="val 11561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だったら、ここがいいゾ。。。</a:t>
            </a:r>
          </a:p>
        </p:txBody>
      </p:sp>
      <p:cxnSp>
        <p:nvCxnSpPr>
          <p:cNvPr id="17" name="直線コネクタ 16">
            <a:extLst>
              <a:ext uri="{FF2B5EF4-FFF2-40B4-BE49-F238E27FC236}">
                <a16:creationId xmlns:a16="http://schemas.microsoft.com/office/drawing/2014/main" id="{265E3EAE-A039-4798-BBCE-CEFFA3224BAE}"/>
              </a:ext>
            </a:extLst>
          </p:cNvPr>
          <p:cNvCxnSpPr>
            <a:cxnSpLocks/>
          </p:cNvCxnSpPr>
          <p:nvPr/>
        </p:nvCxnSpPr>
        <p:spPr>
          <a:xfrm>
            <a:off x="698850" y="3147864"/>
            <a:ext cx="2888955" cy="1167950"/>
          </a:xfrm>
          <a:prstGeom prst="line">
            <a:avLst/>
          </a:prstGeom>
        </p:spPr>
        <p:style>
          <a:lnRef idx="2">
            <a:schemeClr val="dk1"/>
          </a:lnRef>
          <a:fillRef idx="0">
            <a:schemeClr val="dk1"/>
          </a:fillRef>
          <a:effectRef idx="1">
            <a:schemeClr val="dk1"/>
          </a:effectRef>
          <a:fontRef idx="minor">
            <a:schemeClr val="tx1"/>
          </a:fontRef>
        </p:style>
      </p:cxnSp>
      <p:sp>
        <p:nvSpPr>
          <p:cNvPr id="19" name="円弧 18">
            <a:extLst>
              <a:ext uri="{FF2B5EF4-FFF2-40B4-BE49-F238E27FC236}">
                <a16:creationId xmlns:a16="http://schemas.microsoft.com/office/drawing/2014/main" id="{179CD447-B135-461B-B250-6139DA566FB7}"/>
              </a:ext>
            </a:extLst>
          </p:cNvPr>
          <p:cNvSpPr/>
          <p:nvPr/>
        </p:nvSpPr>
        <p:spPr>
          <a:xfrm rot="11100533">
            <a:off x="1075612" y="1960232"/>
            <a:ext cx="2257363" cy="1681978"/>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894905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線コネクタ 29">
            <a:extLst>
              <a:ext uri="{FF2B5EF4-FFF2-40B4-BE49-F238E27FC236}">
                <a16:creationId xmlns:a16="http://schemas.microsoft.com/office/drawing/2014/main" id="{55F458B7-58FE-46D0-ABD4-C5F8288262AE}"/>
              </a:ext>
            </a:extLst>
          </p:cNvPr>
          <p:cNvCxnSpPr>
            <a:cxnSpLocks/>
          </p:cNvCxnSpPr>
          <p:nvPr/>
        </p:nvCxnSpPr>
        <p:spPr>
          <a:xfrm flipH="1">
            <a:off x="450986" y="4974418"/>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32" name="直線コネクタ 31">
            <a:extLst>
              <a:ext uri="{FF2B5EF4-FFF2-40B4-BE49-F238E27FC236}">
                <a16:creationId xmlns:a16="http://schemas.microsoft.com/office/drawing/2014/main" id="{670F63F1-905B-4BDB-9107-CFD1D8B064DE}"/>
              </a:ext>
            </a:extLst>
          </p:cNvPr>
          <p:cNvCxnSpPr>
            <a:cxnSpLocks/>
          </p:cNvCxnSpPr>
          <p:nvPr/>
        </p:nvCxnSpPr>
        <p:spPr>
          <a:xfrm>
            <a:off x="450985" y="2224636"/>
            <a:ext cx="0" cy="2749782"/>
          </a:xfrm>
          <a:prstGeom prst="line">
            <a:avLst/>
          </a:prstGeom>
        </p:spPr>
        <p:style>
          <a:lnRef idx="3">
            <a:schemeClr val="dk1"/>
          </a:lnRef>
          <a:fillRef idx="0">
            <a:schemeClr val="dk1"/>
          </a:fillRef>
          <a:effectRef idx="2">
            <a:schemeClr val="dk1"/>
          </a:effectRef>
          <a:fontRef idx="minor">
            <a:schemeClr val="tx1"/>
          </a:fontRef>
        </p:style>
      </p:cxnSp>
      <p:sp>
        <p:nvSpPr>
          <p:cNvPr id="4" name="テキスト ボックス 3">
            <a:extLst>
              <a:ext uri="{FF2B5EF4-FFF2-40B4-BE49-F238E27FC236}">
                <a16:creationId xmlns:a16="http://schemas.microsoft.com/office/drawing/2014/main" id="{91EEEF48-6109-41EB-8BC0-6BE66F53AD1E}"/>
              </a:ext>
            </a:extLst>
          </p:cNvPr>
          <p:cNvSpPr txBox="1"/>
          <p:nvPr/>
        </p:nvSpPr>
        <p:spPr>
          <a:xfrm>
            <a:off x="3379177" y="5240282"/>
            <a:ext cx="646331" cy="369332"/>
          </a:xfrm>
          <a:prstGeom prst="rect">
            <a:avLst/>
          </a:prstGeom>
          <a:noFill/>
        </p:spPr>
        <p:txBody>
          <a:bodyPr wrap="none" rtlCol="0">
            <a:spAutoFit/>
          </a:bodyPr>
          <a:lstStyle/>
          <a:p>
            <a:r>
              <a:rPr kumimoji="1" lang="ja-JP" altLang="en-US" dirty="0"/>
              <a:t>１財</a:t>
            </a:r>
          </a:p>
        </p:txBody>
      </p:sp>
      <p:sp>
        <p:nvSpPr>
          <p:cNvPr id="5" name="テキスト ボックス 4">
            <a:extLst>
              <a:ext uri="{FF2B5EF4-FFF2-40B4-BE49-F238E27FC236}">
                <a16:creationId xmlns:a16="http://schemas.microsoft.com/office/drawing/2014/main" id="{631F888E-A434-405E-AEA0-ECADA27BB11F}"/>
              </a:ext>
            </a:extLst>
          </p:cNvPr>
          <p:cNvSpPr txBox="1"/>
          <p:nvPr/>
        </p:nvSpPr>
        <p:spPr>
          <a:xfrm>
            <a:off x="34768" y="1855304"/>
            <a:ext cx="646331" cy="369332"/>
          </a:xfrm>
          <a:prstGeom prst="rect">
            <a:avLst/>
          </a:prstGeom>
          <a:noFill/>
        </p:spPr>
        <p:txBody>
          <a:bodyPr wrap="none" rtlCol="0">
            <a:spAutoFit/>
          </a:bodyPr>
          <a:lstStyle/>
          <a:p>
            <a:r>
              <a:rPr kumimoji="1" lang="ja-JP" altLang="en-US" dirty="0"/>
              <a:t>２財</a:t>
            </a:r>
          </a:p>
        </p:txBody>
      </p:sp>
      <p:cxnSp>
        <p:nvCxnSpPr>
          <p:cNvPr id="7" name="直線コネクタ 6">
            <a:extLst>
              <a:ext uri="{FF2B5EF4-FFF2-40B4-BE49-F238E27FC236}">
                <a16:creationId xmlns:a16="http://schemas.microsoft.com/office/drawing/2014/main" id="{9FDCBDED-8A19-42BA-B000-CF14568FDB4B}"/>
              </a:ext>
            </a:extLst>
          </p:cNvPr>
          <p:cNvCxnSpPr/>
          <p:nvPr/>
        </p:nvCxnSpPr>
        <p:spPr>
          <a:xfrm>
            <a:off x="450985" y="2385391"/>
            <a:ext cx="2697528" cy="2589027"/>
          </a:xfrm>
          <a:prstGeom prst="line">
            <a:avLst/>
          </a:prstGeom>
        </p:spPr>
        <p:style>
          <a:lnRef idx="2">
            <a:schemeClr val="dk1"/>
          </a:lnRef>
          <a:fillRef idx="0">
            <a:schemeClr val="dk1"/>
          </a:fillRef>
          <a:effectRef idx="1">
            <a:schemeClr val="dk1"/>
          </a:effectRef>
          <a:fontRef idx="minor">
            <a:schemeClr val="tx1"/>
          </a:fontRef>
        </p:style>
      </p:cxnSp>
      <p:sp>
        <p:nvSpPr>
          <p:cNvPr id="9" name="矢印: 右 8">
            <a:extLst>
              <a:ext uri="{FF2B5EF4-FFF2-40B4-BE49-F238E27FC236}">
                <a16:creationId xmlns:a16="http://schemas.microsoft.com/office/drawing/2014/main" id="{1BE09148-EFE9-47C8-BB77-783C60C2FBFE}"/>
              </a:ext>
            </a:extLst>
          </p:cNvPr>
          <p:cNvSpPr/>
          <p:nvPr/>
        </p:nvSpPr>
        <p:spPr>
          <a:xfrm rot="19540381">
            <a:off x="1394757" y="3850451"/>
            <a:ext cx="56984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5632A852-CBAE-4754-900A-316E3742CD48}"/>
              </a:ext>
            </a:extLst>
          </p:cNvPr>
          <p:cNvSpPr txBox="1"/>
          <p:nvPr/>
        </p:nvSpPr>
        <p:spPr>
          <a:xfrm>
            <a:off x="414237" y="354103"/>
            <a:ext cx="1980029" cy="523220"/>
          </a:xfrm>
          <a:prstGeom prst="rect">
            <a:avLst/>
          </a:prstGeom>
          <a:noFill/>
        </p:spPr>
        <p:txBody>
          <a:bodyPr wrap="none" rtlCol="0">
            <a:spAutoFit/>
          </a:bodyPr>
          <a:lstStyle/>
          <a:p>
            <a:r>
              <a:rPr kumimoji="1" lang="ja-JP" altLang="en-US" sz="2800" dirty="0"/>
              <a:t>ビフォアー</a:t>
            </a:r>
          </a:p>
        </p:txBody>
      </p:sp>
      <p:sp>
        <p:nvSpPr>
          <p:cNvPr id="29" name="円弧 28">
            <a:extLst>
              <a:ext uri="{FF2B5EF4-FFF2-40B4-BE49-F238E27FC236}">
                <a16:creationId xmlns:a16="http://schemas.microsoft.com/office/drawing/2014/main" id="{1C0AEF5A-C9BD-4050-A185-3B4507DC920F}"/>
              </a:ext>
            </a:extLst>
          </p:cNvPr>
          <p:cNvSpPr/>
          <p:nvPr/>
        </p:nvSpPr>
        <p:spPr>
          <a:xfrm rot="10800000">
            <a:off x="1176922" y="1900570"/>
            <a:ext cx="1579425" cy="1631816"/>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E6680E65-B266-46B1-86C9-1DD50BD36F3D}"/>
              </a:ext>
            </a:extLst>
          </p:cNvPr>
          <p:cNvCxnSpPr>
            <a:cxnSpLocks/>
          </p:cNvCxnSpPr>
          <p:nvPr/>
        </p:nvCxnSpPr>
        <p:spPr>
          <a:xfrm>
            <a:off x="670735" y="3214274"/>
            <a:ext cx="2888955" cy="1167950"/>
          </a:xfrm>
          <a:prstGeom prst="line">
            <a:avLst/>
          </a:prstGeom>
        </p:spPr>
        <p:style>
          <a:lnRef idx="2">
            <a:schemeClr val="dk1"/>
          </a:lnRef>
          <a:fillRef idx="0">
            <a:schemeClr val="dk1"/>
          </a:fillRef>
          <a:effectRef idx="1">
            <a:schemeClr val="dk1"/>
          </a:effectRef>
          <a:fontRef idx="minor">
            <a:schemeClr val="tx1"/>
          </a:fontRef>
        </p:style>
      </p:cxnSp>
      <p:sp>
        <p:nvSpPr>
          <p:cNvPr id="21" name="円弧 20">
            <a:extLst>
              <a:ext uri="{FF2B5EF4-FFF2-40B4-BE49-F238E27FC236}">
                <a16:creationId xmlns:a16="http://schemas.microsoft.com/office/drawing/2014/main" id="{4854DE8E-735C-4ED5-9D81-995EB8A2BAB8}"/>
              </a:ext>
            </a:extLst>
          </p:cNvPr>
          <p:cNvSpPr/>
          <p:nvPr/>
        </p:nvSpPr>
        <p:spPr>
          <a:xfrm rot="10800000">
            <a:off x="1033553" y="1983340"/>
            <a:ext cx="2341481" cy="1714923"/>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3" name="フリーフォーム: 図形 2">
            <a:extLst>
              <a:ext uri="{FF2B5EF4-FFF2-40B4-BE49-F238E27FC236}">
                <a16:creationId xmlns:a16="http://schemas.microsoft.com/office/drawing/2014/main" id="{9319E421-2078-4CA4-8CDF-7DA896BEF14F}"/>
              </a:ext>
            </a:extLst>
          </p:cNvPr>
          <p:cNvSpPr/>
          <p:nvPr/>
        </p:nvSpPr>
        <p:spPr>
          <a:xfrm>
            <a:off x="1253447" y="2393879"/>
            <a:ext cx="904126" cy="1736332"/>
          </a:xfrm>
          <a:custGeom>
            <a:avLst/>
            <a:gdLst>
              <a:gd name="connsiteX0" fmla="*/ 0 w 904126"/>
              <a:gd name="connsiteY0" fmla="*/ 1736332 h 1736332"/>
              <a:gd name="connsiteX1" fmla="*/ 41097 w 904126"/>
              <a:gd name="connsiteY1" fmla="*/ 1684961 h 1736332"/>
              <a:gd name="connsiteX2" fmla="*/ 82193 w 904126"/>
              <a:gd name="connsiteY2" fmla="*/ 1623317 h 1736332"/>
              <a:gd name="connsiteX3" fmla="*/ 143838 w 904126"/>
              <a:gd name="connsiteY3" fmla="*/ 1541123 h 1736332"/>
              <a:gd name="connsiteX4" fmla="*/ 174661 w 904126"/>
              <a:gd name="connsiteY4" fmla="*/ 1479478 h 1736332"/>
              <a:gd name="connsiteX5" fmla="*/ 246580 w 904126"/>
              <a:gd name="connsiteY5" fmla="*/ 1397285 h 1736332"/>
              <a:gd name="connsiteX6" fmla="*/ 287677 w 904126"/>
              <a:gd name="connsiteY6" fmla="*/ 1304818 h 1736332"/>
              <a:gd name="connsiteX7" fmla="*/ 318499 w 904126"/>
              <a:gd name="connsiteY7" fmla="*/ 1243173 h 1736332"/>
              <a:gd name="connsiteX8" fmla="*/ 359596 w 904126"/>
              <a:gd name="connsiteY8" fmla="*/ 1202076 h 1736332"/>
              <a:gd name="connsiteX9" fmla="*/ 380144 w 904126"/>
              <a:gd name="connsiteY9" fmla="*/ 1160979 h 1736332"/>
              <a:gd name="connsiteX10" fmla="*/ 410966 w 904126"/>
              <a:gd name="connsiteY10" fmla="*/ 1140431 h 1736332"/>
              <a:gd name="connsiteX11" fmla="*/ 431515 w 904126"/>
              <a:gd name="connsiteY11" fmla="*/ 1109609 h 1736332"/>
              <a:gd name="connsiteX12" fmla="*/ 441789 w 904126"/>
              <a:gd name="connsiteY12" fmla="*/ 1078786 h 1736332"/>
              <a:gd name="connsiteX13" fmla="*/ 472611 w 904126"/>
              <a:gd name="connsiteY13" fmla="*/ 1017141 h 1736332"/>
              <a:gd name="connsiteX14" fmla="*/ 482886 w 904126"/>
              <a:gd name="connsiteY14" fmla="*/ 965770 h 1736332"/>
              <a:gd name="connsiteX15" fmla="*/ 493160 w 904126"/>
              <a:gd name="connsiteY15" fmla="*/ 924674 h 1736332"/>
              <a:gd name="connsiteX16" fmla="*/ 503434 w 904126"/>
              <a:gd name="connsiteY16" fmla="*/ 873303 h 1736332"/>
              <a:gd name="connsiteX17" fmla="*/ 544531 w 904126"/>
              <a:gd name="connsiteY17" fmla="*/ 801384 h 1736332"/>
              <a:gd name="connsiteX18" fmla="*/ 585627 w 904126"/>
              <a:gd name="connsiteY18" fmla="*/ 708917 h 1736332"/>
              <a:gd name="connsiteX19" fmla="*/ 606175 w 904126"/>
              <a:gd name="connsiteY19" fmla="*/ 647272 h 1736332"/>
              <a:gd name="connsiteX20" fmla="*/ 616450 w 904126"/>
              <a:gd name="connsiteY20" fmla="*/ 616449 h 1736332"/>
              <a:gd name="connsiteX21" fmla="*/ 636998 w 904126"/>
              <a:gd name="connsiteY21" fmla="*/ 585627 h 1736332"/>
              <a:gd name="connsiteX22" fmla="*/ 667820 w 904126"/>
              <a:gd name="connsiteY22" fmla="*/ 493159 h 1736332"/>
              <a:gd name="connsiteX23" fmla="*/ 678095 w 904126"/>
              <a:gd name="connsiteY23" fmla="*/ 462337 h 1736332"/>
              <a:gd name="connsiteX24" fmla="*/ 729465 w 904126"/>
              <a:gd name="connsiteY24" fmla="*/ 400692 h 1736332"/>
              <a:gd name="connsiteX25" fmla="*/ 739740 w 904126"/>
              <a:gd name="connsiteY25" fmla="*/ 369869 h 1736332"/>
              <a:gd name="connsiteX26" fmla="*/ 770562 w 904126"/>
              <a:gd name="connsiteY26" fmla="*/ 328773 h 1736332"/>
              <a:gd name="connsiteX27" fmla="*/ 791110 w 904126"/>
              <a:gd name="connsiteY27" fmla="*/ 297950 h 1736332"/>
              <a:gd name="connsiteX28" fmla="*/ 811659 w 904126"/>
              <a:gd name="connsiteY28" fmla="*/ 226031 h 1736332"/>
              <a:gd name="connsiteX29" fmla="*/ 832207 w 904126"/>
              <a:gd name="connsiteY29" fmla="*/ 195209 h 1736332"/>
              <a:gd name="connsiteX30" fmla="*/ 873304 w 904126"/>
              <a:gd name="connsiteY30" fmla="*/ 92467 h 1736332"/>
              <a:gd name="connsiteX31" fmla="*/ 893852 w 904126"/>
              <a:gd name="connsiteY31" fmla="*/ 20548 h 1736332"/>
              <a:gd name="connsiteX32" fmla="*/ 904126 w 904126"/>
              <a:gd name="connsiteY32" fmla="*/ 0 h 1736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4126" h="1736332">
                <a:moveTo>
                  <a:pt x="0" y="1736332"/>
                </a:moveTo>
                <a:cubicBezTo>
                  <a:pt x="13699" y="1719208"/>
                  <a:pt x="28199" y="1702696"/>
                  <a:pt x="41097" y="1684961"/>
                </a:cubicBezTo>
                <a:cubicBezTo>
                  <a:pt x="55622" y="1664989"/>
                  <a:pt x="64731" y="1640779"/>
                  <a:pt x="82193" y="1623317"/>
                </a:cubicBezTo>
                <a:cubicBezTo>
                  <a:pt x="106535" y="1598975"/>
                  <a:pt x="132218" y="1575978"/>
                  <a:pt x="143838" y="1541123"/>
                </a:cubicBezTo>
                <a:cubicBezTo>
                  <a:pt x="153538" y="1512026"/>
                  <a:pt x="153214" y="1503989"/>
                  <a:pt x="174661" y="1479478"/>
                </a:cubicBezTo>
                <a:cubicBezTo>
                  <a:pt x="197378" y="1453516"/>
                  <a:pt x="231663" y="1430849"/>
                  <a:pt x="246580" y="1397285"/>
                </a:cubicBezTo>
                <a:cubicBezTo>
                  <a:pt x="295481" y="1287254"/>
                  <a:pt x="241175" y="1374568"/>
                  <a:pt x="287677" y="1304818"/>
                </a:cubicBezTo>
                <a:cubicBezTo>
                  <a:pt x="297621" y="1274985"/>
                  <a:pt x="296772" y="1268522"/>
                  <a:pt x="318499" y="1243173"/>
                </a:cubicBezTo>
                <a:cubicBezTo>
                  <a:pt x="331107" y="1228464"/>
                  <a:pt x="359596" y="1202076"/>
                  <a:pt x="359596" y="1202076"/>
                </a:cubicBezTo>
                <a:cubicBezTo>
                  <a:pt x="366445" y="1188377"/>
                  <a:pt x="370339" y="1172745"/>
                  <a:pt x="380144" y="1160979"/>
                </a:cubicBezTo>
                <a:cubicBezTo>
                  <a:pt x="388049" y="1151493"/>
                  <a:pt x="402235" y="1149162"/>
                  <a:pt x="410966" y="1140431"/>
                </a:cubicBezTo>
                <a:cubicBezTo>
                  <a:pt x="419697" y="1131700"/>
                  <a:pt x="424665" y="1119883"/>
                  <a:pt x="431515" y="1109609"/>
                </a:cubicBezTo>
                <a:cubicBezTo>
                  <a:pt x="434940" y="1099335"/>
                  <a:pt x="436946" y="1088473"/>
                  <a:pt x="441789" y="1078786"/>
                </a:cubicBezTo>
                <a:cubicBezTo>
                  <a:pt x="466902" y="1028558"/>
                  <a:pt x="459697" y="1068795"/>
                  <a:pt x="472611" y="1017141"/>
                </a:cubicBezTo>
                <a:cubicBezTo>
                  <a:pt x="476846" y="1000200"/>
                  <a:pt x="479098" y="982817"/>
                  <a:pt x="482886" y="965770"/>
                </a:cubicBezTo>
                <a:cubicBezTo>
                  <a:pt x="485949" y="951986"/>
                  <a:pt x="490097" y="938458"/>
                  <a:pt x="493160" y="924674"/>
                </a:cubicBezTo>
                <a:cubicBezTo>
                  <a:pt x="496948" y="907627"/>
                  <a:pt x="497912" y="889870"/>
                  <a:pt x="503434" y="873303"/>
                </a:cubicBezTo>
                <a:cubicBezTo>
                  <a:pt x="512125" y="847228"/>
                  <a:pt x="529497" y="823934"/>
                  <a:pt x="544531" y="801384"/>
                </a:cubicBezTo>
                <a:cubicBezTo>
                  <a:pt x="568984" y="728025"/>
                  <a:pt x="553064" y="757761"/>
                  <a:pt x="585627" y="708917"/>
                </a:cubicBezTo>
                <a:lnTo>
                  <a:pt x="606175" y="647272"/>
                </a:lnTo>
                <a:cubicBezTo>
                  <a:pt x="609600" y="636998"/>
                  <a:pt x="610443" y="625460"/>
                  <a:pt x="616450" y="616449"/>
                </a:cubicBezTo>
                <a:lnTo>
                  <a:pt x="636998" y="585627"/>
                </a:lnTo>
                <a:lnTo>
                  <a:pt x="667820" y="493159"/>
                </a:lnTo>
                <a:cubicBezTo>
                  <a:pt x="671245" y="482885"/>
                  <a:pt x="672088" y="471348"/>
                  <a:pt x="678095" y="462337"/>
                </a:cubicBezTo>
                <a:cubicBezTo>
                  <a:pt x="706702" y="419424"/>
                  <a:pt x="689912" y="440245"/>
                  <a:pt x="729465" y="400692"/>
                </a:cubicBezTo>
                <a:cubicBezTo>
                  <a:pt x="732890" y="390418"/>
                  <a:pt x="734367" y="379272"/>
                  <a:pt x="739740" y="369869"/>
                </a:cubicBezTo>
                <a:cubicBezTo>
                  <a:pt x="748236" y="355002"/>
                  <a:pt x="760609" y="342707"/>
                  <a:pt x="770562" y="328773"/>
                </a:cubicBezTo>
                <a:cubicBezTo>
                  <a:pt x="777739" y="318725"/>
                  <a:pt x="784261" y="308224"/>
                  <a:pt x="791110" y="297950"/>
                </a:cubicBezTo>
                <a:cubicBezTo>
                  <a:pt x="794403" y="284777"/>
                  <a:pt x="804287" y="240774"/>
                  <a:pt x="811659" y="226031"/>
                </a:cubicBezTo>
                <a:cubicBezTo>
                  <a:pt x="817181" y="214987"/>
                  <a:pt x="825358" y="205483"/>
                  <a:pt x="832207" y="195209"/>
                </a:cubicBezTo>
                <a:cubicBezTo>
                  <a:pt x="857598" y="119034"/>
                  <a:pt x="843068" y="152937"/>
                  <a:pt x="873304" y="92467"/>
                </a:cubicBezTo>
                <a:cubicBezTo>
                  <a:pt x="879799" y="66487"/>
                  <a:pt x="884025" y="45114"/>
                  <a:pt x="893852" y="20548"/>
                </a:cubicBezTo>
                <a:cubicBezTo>
                  <a:pt x="896696" y="13438"/>
                  <a:pt x="900701" y="6849"/>
                  <a:pt x="904126"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吹き出し: 円形 19">
            <a:extLst>
              <a:ext uri="{FF2B5EF4-FFF2-40B4-BE49-F238E27FC236}">
                <a16:creationId xmlns:a16="http://schemas.microsoft.com/office/drawing/2014/main" id="{68F3BD5D-3950-4A31-94F2-C19D9DAC7C5E}"/>
              </a:ext>
            </a:extLst>
          </p:cNvPr>
          <p:cNvSpPr/>
          <p:nvPr/>
        </p:nvSpPr>
        <p:spPr>
          <a:xfrm>
            <a:off x="4850477" y="2878818"/>
            <a:ext cx="2088176" cy="1338176"/>
          </a:xfrm>
          <a:prstGeom prst="wedgeEllipseCallout">
            <a:avLst>
              <a:gd name="adj1" fmla="val -144559"/>
              <a:gd name="adj2" fmla="val 8549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このライン上の点を、消費できる</a:t>
            </a:r>
          </a:p>
        </p:txBody>
      </p:sp>
      <p:sp>
        <p:nvSpPr>
          <p:cNvPr id="17" name="吹き出し: 円形 16">
            <a:extLst>
              <a:ext uri="{FF2B5EF4-FFF2-40B4-BE49-F238E27FC236}">
                <a16:creationId xmlns:a16="http://schemas.microsoft.com/office/drawing/2014/main" id="{FF458100-E706-4236-A1F9-89443BBD58FB}"/>
              </a:ext>
            </a:extLst>
          </p:cNvPr>
          <p:cNvSpPr/>
          <p:nvPr/>
        </p:nvSpPr>
        <p:spPr>
          <a:xfrm>
            <a:off x="1033553" y="1864046"/>
            <a:ext cx="2219551" cy="1094263"/>
          </a:xfrm>
          <a:prstGeom prst="wedgeEllipseCallout">
            <a:avLst>
              <a:gd name="adj1" fmla="val -30805"/>
              <a:gd name="adj2" fmla="val 790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おら、ココがいいゾ。。。</a:t>
            </a:r>
          </a:p>
        </p:txBody>
      </p:sp>
    </p:spTree>
    <p:extLst>
      <p:ext uri="{BB962C8B-B14F-4D97-AF65-F5344CB8AC3E}">
        <p14:creationId xmlns:p14="http://schemas.microsoft.com/office/powerpoint/2010/main" val="171768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吹き出し: 円形 17">
            <a:extLst>
              <a:ext uri="{FF2B5EF4-FFF2-40B4-BE49-F238E27FC236}">
                <a16:creationId xmlns:a16="http://schemas.microsoft.com/office/drawing/2014/main" id="{98550527-CC92-49AF-9F01-89F55422B00B}"/>
              </a:ext>
            </a:extLst>
          </p:cNvPr>
          <p:cNvSpPr/>
          <p:nvPr/>
        </p:nvSpPr>
        <p:spPr>
          <a:xfrm>
            <a:off x="3727488" y="1513645"/>
            <a:ext cx="4545356" cy="1094263"/>
          </a:xfrm>
          <a:prstGeom prst="wedgeEllipseCallout">
            <a:avLst>
              <a:gd name="adj1" fmla="val -95782"/>
              <a:gd name="adj2" fmla="val 13251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アフター関税</a:t>
            </a:r>
          </a:p>
        </p:txBody>
      </p:sp>
      <p:cxnSp>
        <p:nvCxnSpPr>
          <p:cNvPr id="30" name="直線コネクタ 29">
            <a:extLst>
              <a:ext uri="{FF2B5EF4-FFF2-40B4-BE49-F238E27FC236}">
                <a16:creationId xmlns:a16="http://schemas.microsoft.com/office/drawing/2014/main" id="{55F458B7-58FE-46D0-ABD4-C5F8288262AE}"/>
              </a:ext>
            </a:extLst>
          </p:cNvPr>
          <p:cNvCxnSpPr>
            <a:cxnSpLocks/>
          </p:cNvCxnSpPr>
          <p:nvPr/>
        </p:nvCxnSpPr>
        <p:spPr>
          <a:xfrm flipH="1">
            <a:off x="450986" y="4974418"/>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32" name="直線コネクタ 31">
            <a:extLst>
              <a:ext uri="{FF2B5EF4-FFF2-40B4-BE49-F238E27FC236}">
                <a16:creationId xmlns:a16="http://schemas.microsoft.com/office/drawing/2014/main" id="{670F63F1-905B-4BDB-9107-CFD1D8B064DE}"/>
              </a:ext>
            </a:extLst>
          </p:cNvPr>
          <p:cNvCxnSpPr>
            <a:cxnSpLocks/>
          </p:cNvCxnSpPr>
          <p:nvPr/>
        </p:nvCxnSpPr>
        <p:spPr>
          <a:xfrm>
            <a:off x="450985" y="2224636"/>
            <a:ext cx="0" cy="2749782"/>
          </a:xfrm>
          <a:prstGeom prst="line">
            <a:avLst/>
          </a:prstGeom>
        </p:spPr>
        <p:style>
          <a:lnRef idx="3">
            <a:schemeClr val="dk1"/>
          </a:lnRef>
          <a:fillRef idx="0">
            <a:schemeClr val="dk1"/>
          </a:fillRef>
          <a:effectRef idx="2">
            <a:schemeClr val="dk1"/>
          </a:effectRef>
          <a:fontRef idx="minor">
            <a:schemeClr val="tx1"/>
          </a:fontRef>
        </p:style>
      </p:cxnSp>
      <p:sp>
        <p:nvSpPr>
          <p:cNvPr id="4" name="テキスト ボックス 3">
            <a:extLst>
              <a:ext uri="{FF2B5EF4-FFF2-40B4-BE49-F238E27FC236}">
                <a16:creationId xmlns:a16="http://schemas.microsoft.com/office/drawing/2014/main" id="{91EEEF48-6109-41EB-8BC0-6BE66F53AD1E}"/>
              </a:ext>
            </a:extLst>
          </p:cNvPr>
          <p:cNvSpPr txBox="1"/>
          <p:nvPr/>
        </p:nvSpPr>
        <p:spPr>
          <a:xfrm>
            <a:off x="3379177" y="5240282"/>
            <a:ext cx="646331" cy="369332"/>
          </a:xfrm>
          <a:prstGeom prst="rect">
            <a:avLst/>
          </a:prstGeom>
          <a:noFill/>
        </p:spPr>
        <p:txBody>
          <a:bodyPr wrap="none" rtlCol="0">
            <a:spAutoFit/>
          </a:bodyPr>
          <a:lstStyle/>
          <a:p>
            <a:r>
              <a:rPr kumimoji="1" lang="ja-JP" altLang="en-US" dirty="0"/>
              <a:t>１財</a:t>
            </a:r>
          </a:p>
        </p:txBody>
      </p:sp>
      <p:sp>
        <p:nvSpPr>
          <p:cNvPr id="5" name="テキスト ボックス 4">
            <a:extLst>
              <a:ext uri="{FF2B5EF4-FFF2-40B4-BE49-F238E27FC236}">
                <a16:creationId xmlns:a16="http://schemas.microsoft.com/office/drawing/2014/main" id="{631F888E-A434-405E-AEA0-ECADA27BB11F}"/>
              </a:ext>
            </a:extLst>
          </p:cNvPr>
          <p:cNvSpPr txBox="1"/>
          <p:nvPr/>
        </p:nvSpPr>
        <p:spPr>
          <a:xfrm>
            <a:off x="34768" y="1855304"/>
            <a:ext cx="646331" cy="369332"/>
          </a:xfrm>
          <a:prstGeom prst="rect">
            <a:avLst/>
          </a:prstGeom>
          <a:noFill/>
        </p:spPr>
        <p:txBody>
          <a:bodyPr wrap="none" rtlCol="0">
            <a:spAutoFit/>
          </a:bodyPr>
          <a:lstStyle/>
          <a:p>
            <a:r>
              <a:rPr kumimoji="1" lang="ja-JP" altLang="en-US" dirty="0"/>
              <a:t>２財</a:t>
            </a:r>
          </a:p>
        </p:txBody>
      </p:sp>
      <p:cxnSp>
        <p:nvCxnSpPr>
          <p:cNvPr id="7" name="直線コネクタ 6">
            <a:extLst>
              <a:ext uri="{FF2B5EF4-FFF2-40B4-BE49-F238E27FC236}">
                <a16:creationId xmlns:a16="http://schemas.microsoft.com/office/drawing/2014/main" id="{9FDCBDED-8A19-42BA-B000-CF14568FDB4B}"/>
              </a:ext>
            </a:extLst>
          </p:cNvPr>
          <p:cNvCxnSpPr/>
          <p:nvPr/>
        </p:nvCxnSpPr>
        <p:spPr>
          <a:xfrm>
            <a:off x="450985" y="2385391"/>
            <a:ext cx="2697528" cy="2589027"/>
          </a:xfrm>
          <a:prstGeom prst="line">
            <a:avLst/>
          </a:prstGeom>
        </p:spPr>
        <p:style>
          <a:lnRef idx="2">
            <a:schemeClr val="dk1"/>
          </a:lnRef>
          <a:fillRef idx="0">
            <a:schemeClr val="dk1"/>
          </a:fillRef>
          <a:effectRef idx="1">
            <a:schemeClr val="dk1"/>
          </a:effectRef>
          <a:fontRef idx="minor">
            <a:schemeClr val="tx1"/>
          </a:fontRef>
        </p:style>
      </p:cxnSp>
      <p:sp>
        <p:nvSpPr>
          <p:cNvPr id="9" name="矢印: 右 8">
            <a:extLst>
              <a:ext uri="{FF2B5EF4-FFF2-40B4-BE49-F238E27FC236}">
                <a16:creationId xmlns:a16="http://schemas.microsoft.com/office/drawing/2014/main" id="{1BE09148-EFE9-47C8-BB77-783C60C2FBFE}"/>
              </a:ext>
            </a:extLst>
          </p:cNvPr>
          <p:cNvSpPr/>
          <p:nvPr/>
        </p:nvSpPr>
        <p:spPr>
          <a:xfrm rot="19540381">
            <a:off x="1394757" y="3850451"/>
            <a:ext cx="56984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5632A852-CBAE-4754-900A-316E3742CD48}"/>
              </a:ext>
            </a:extLst>
          </p:cNvPr>
          <p:cNvSpPr txBox="1"/>
          <p:nvPr/>
        </p:nvSpPr>
        <p:spPr>
          <a:xfrm>
            <a:off x="414237" y="354103"/>
            <a:ext cx="1620957" cy="523220"/>
          </a:xfrm>
          <a:prstGeom prst="rect">
            <a:avLst/>
          </a:prstGeom>
          <a:noFill/>
        </p:spPr>
        <p:txBody>
          <a:bodyPr wrap="none" rtlCol="0">
            <a:spAutoFit/>
          </a:bodyPr>
          <a:lstStyle/>
          <a:p>
            <a:r>
              <a:rPr kumimoji="1" lang="ja-JP" altLang="en-US" sz="2800" dirty="0"/>
              <a:t>アフター</a:t>
            </a:r>
          </a:p>
        </p:txBody>
      </p:sp>
      <p:sp>
        <p:nvSpPr>
          <p:cNvPr id="29" name="円弧 28">
            <a:extLst>
              <a:ext uri="{FF2B5EF4-FFF2-40B4-BE49-F238E27FC236}">
                <a16:creationId xmlns:a16="http://schemas.microsoft.com/office/drawing/2014/main" id="{1C0AEF5A-C9BD-4050-A185-3B4507DC920F}"/>
              </a:ext>
            </a:extLst>
          </p:cNvPr>
          <p:cNvSpPr/>
          <p:nvPr/>
        </p:nvSpPr>
        <p:spPr>
          <a:xfrm rot="10800000">
            <a:off x="1176922" y="1900570"/>
            <a:ext cx="1579425" cy="1631816"/>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E6680E65-B266-46B1-86C9-1DD50BD36F3D}"/>
              </a:ext>
            </a:extLst>
          </p:cNvPr>
          <p:cNvCxnSpPr>
            <a:cxnSpLocks/>
          </p:cNvCxnSpPr>
          <p:nvPr/>
        </p:nvCxnSpPr>
        <p:spPr>
          <a:xfrm>
            <a:off x="670735" y="3214274"/>
            <a:ext cx="2888955" cy="1167950"/>
          </a:xfrm>
          <a:prstGeom prst="line">
            <a:avLst/>
          </a:prstGeom>
        </p:spPr>
        <p:style>
          <a:lnRef idx="2">
            <a:schemeClr val="dk1"/>
          </a:lnRef>
          <a:fillRef idx="0">
            <a:schemeClr val="dk1"/>
          </a:fillRef>
          <a:effectRef idx="1">
            <a:schemeClr val="dk1"/>
          </a:effectRef>
          <a:fontRef idx="minor">
            <a:schemeClr val="tx1"/>
          </a:fontRef>
        </p:style>
      </p:cxnSp>
      <p:sp>
        <p:nvSpPr>
          <p:cNvPr id="21" name="円弧 20">
            <a:extLst>
              <a:ext uri="{FF2B5EF4-FFF2-40B4-BE49-F238E27FC236}">
                <a16:creationId xmlns:a16="http://schemas.microsoft.com/office/drawing/2014/main" id="{4854DE8E-735C-4ED5-9D81-995EB8A2BAB8}"/>
              </a:ext>
            </a:extLst>
          </p:cNvPr>
          <p:cNvSpPr/>
          <p:nvPr/>
        </p:nvSpPr>
        <p:spPr>
          <a:xfrm rot="10800000">
            <a:off x="1033553" y="1983340"/>
            <a:ext cx="2341481" cy="1714923"/>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3" name="フリーフォーム: 図形 2">
            <a:extLst>
              <a:ext uri="{FF2B5EF4-FFF2-40B4-BE49-F238E27FC236}">
                <a16:creationId xmlns:a16="http://schemas.microsoft.com/office/drawing/2014/main" id="{9319E421-2078-4CA4-8CDF-7DA896BEF14F}"/>
              </a:ext>
            </a:extLst>
          </p:cNvPr>
          <p:cNvSpPr/>
          <p:nvPr/>
        </p:nvSpPr>
        <p:spPr>
          <a:xfrm>
            <a:off x="1253447" y="2393879"/>
            <a:ext cx="904126" cy="1736332"/>
          </a:xfrm>
          <a:custGeom>
            <a:avLst/>
            <a:gdLst>
              <a:gd name="connsiteX0" fmla="*/ 0 w 904126"/>
              <a:gd name="connsiteY0" fmla="*/ 1736332 h 1736332"/>
              <a:gd name="connsiteX1" fmla="*/ 41097 w 904126"/>
              <a:gd name="connsiteY1" fmla="*/ 1684961 h 1736332"/>
              <a:gd name="connsiteX2" fmla="*/ 82193 w 904126"/>
              <a:gd name="connsiteY2" fmla="*/ 1623317 h 1736332"/>
              <a:gd name="connsiteX3" fmla="*/ 143838 w 904126"/>
              <a:gd name="connsiteY3" fmla="*/ 1541123 h 1736332"/>
              <a:gd name="connsiteX4" fmla="*/ 174661 w 904126"/>
              <a:gd name="connsiteY4" fmla="*/ 1479478 h 1736332"/>
              <a:gd name="connsiteX5" fmla="*/ 246580 w 904126"/>
              <a:gd name="connsiteY5" fmla="*/ 1397285 h 1736332"/>
              <a:gd name="connsiteX6" fmla="*/ 287677 w 904126"/>
              <a:gd name="connsiteY6" fmla="*/ 1304818 h 1736332"/>
              <a:gd name="connsiteX7" fmla="*/ 318499 w 904126"/>
              <a:gd name="connsiteY7" fmla="*/ 1243173 h 1736332"/>
              <a:gd name="connsiteX8" fmla="*/ 359596 w 904126"/>
              <a:gd name="connsiteY8" fmla="*/ 1202076 h 1736332"/>
              <a:gd name="connsiteX9" fmla="*/ 380144 w 904126"/>
              <a:gd name="connsiteY9" fmla="*/ 1160979 h 1736332"/>
              <a:gd name="connsiteX10" fmla="*/ 410966 w 904126"/>
              <a:gd name="connsiteY10" fmla="*/ 1140431 h 1736332"/>
              <a:gd name="connsiteX11" fmla="*/ 431515 w 904126"/>
              <a:gd name="connsiteY11" fmla="*/ 1109609 h 1736332"/>
              <a:gd name="connsiteX12" fmla="*/ 441789 w 904126"/>
              <a:gd name="connsiteY12" fmla="*/ 1078786 h 1736332"/>
              <a:gd name="connsiteX13" fmla="*/ 472611 w 904126"/>
              <a:gd name="connsiteY13" fmla="*/ 1017141 h 1736332"/>
              <a:gd name="connsiteX14" fmla="*/ 482886 w 904126"/>
              <a:gd name="connsiteY14" fmla="*/ 965770 h 1736332"/>
              <a:gd name="connsiteX15" fmla="*/ 493160 w 904126"/>
              <a:gd name="connsiteY15" fmla="*/ 924674 h 1736332"/>
              <a:gd name="connsiteX16" fmla="*/ 503434 w 904126"/>
              <a:gd name="connsiteY16" fmla="*/ 873303 h 1736332"/>
              <a:gd name="connsiteX17" fmla="*/ 544531 w 904126"/>
              <a:gd name="connsiteY17" fmla="*/ 801384 h 1736332"/>
              <a:gd name="connsiteX18" fmla="*/ 585627 w 904126"/>
              <a:gd name="connsiteY18" fmla="*/ 708917 h 1736332"/>
              <a:gd name="connsiteX19" fmla="*/ 606175 w 904126"/>
              <a:gd name="connsiteY19" fmla="*/ 647272 h 1736332"/>
              <a:gd name="connsiteX20" fmla="*/ 616450 w 904126"/>
              <a:gd name="connsiteY20" fmla="*/ 616449 h 1736332"/>
              <a:gd name="connsiteX21" fmla="*/ 636998 w 904126"/>
              <a:gd name="connsiteY21" fmla="*/ 585627 h 1736332"/>
              <a:gd name="connsiteX22" fmla="*/ 667820 w 904126"/>
              <a:gd name="connsiteY22" fmla="*/ 493159 h 1736332"/>
              <a:gd name="connsiteX23" fmla="*/ 678095 w 904126"/>
              <a:gd name="connsiteY23" fmla="*/ 462337 h 1736332"/>
              <a:gd name="connsiteX24" fmla="*/ 729465 w 904126"/>
              <a:gd name="connsiteY24" fmla="*/ 400692 h 1736332"/>
              <a:gd name="connsiteX25" fmla="*/ 739740 w 904126"/>
              <a:gd name="connsiteY25" fmla="*/ 369869 h 1736332"/>
              <a:gd name="connsiteX26" fmla="*/ 770562 w 904126"/>
              <a:gd name="connsiteY26" fmla="*/ 328773 h 1736332"/>
              <a:gd name="connsiteX27" fmla="*/ 791110 w 904126"/>
              <a:gd name="connsiteY27" fmla="*/ 297950 h 1736332"/>
              <a:gd name="connsiteX28" fmla="*/ 811659 w 904126"/>
              <a:gd name="connsiteY28" fmla="*/ 226031 h 1736332"/>
              <a:gd name="connsiteX29" fmla="*/ 832207 w 904126"/>
              <a:gd name="connsiteY29" fmla="*/ 195209 h 1736332"/>
              <a:gd name="connsiteX30" fmla="*/ 873304 w 904126"/>
              <a:gd name="connsiteY30" fmla="*/ 92467 h 1736332"/>
              <a:gd name="connsiteX31" fmla="*/ 893852 w 904126"/>
              <a:gd name="connsiteY31" fmla="*/ 20548 h 1736332"/>
              <a:gd name="connsiteX32" fmla="*/ 904126 w 904126"/>
              <a:gd name="connsiteY32" fmla="*/ 0 h 1736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4126" h="1736332">
                <a:moveTo>
                  <a:pt x="0" y="1736332"/>
                </a:moveTo>
                <a:cubicBezTo>
                  <a:pt x="13699" y="1719208"/>
                  <a:pt x="28199" y="1702696"/>
                  <a:pt x="41097" y="1684961"/>
                </a:cubicBezTo>
                <a:cubicBezTo>
                  <a:pt x="55622" y="1664989"/>
                  <a:pt x="64731" y="1640779"/>
                  <a:pt x="82193" y="1623317"/>
                </a:cubicBezTo>
                <a:cubicBezTo>
                  <a:pt x="106535" y="1598975"/>
                  <a:pt x="132218" y="1575978"/>
                  <a:pt x="143838" y="1541123"/>
                </a:cubicBezTo>
                <a:cubicBezTo>
                  <a:pt x="153538" y="1512026"/>
                  <a:pt x="153214" y="1503989"/>
                  <a:pt x="174661" y="1479478"/>
                </a:cubicBezTo>
                <a:cubicBezTo>
                  <a:pt x="197378" y="1453516"/>
                  <a:pt x="231663" y="1430849"/>
                  <a:pt x="246580" y="1397285"/>
                </a:cubicBezTo>
                <a:cubicBezTo>
                  <a:pt x="295481" y="1287254"/>
                  <a:pt x="241175" y="1374568"/>
                  <a:pt x="287677" y="1304818"/>
                </a:cubicBezTo>
                <a:cubicBezTo>
                  <a:pt x="297621" y="1274985"/>
                  <a:pt x="296772" y="1268522"/>
                  <a:pt x="318499" y="1243173"/>
                </a:cubicBezTo>
                <a:cubicBezTo>
                  <a:pt x="331107" y="1228464"/>
                  <a:pt x="359596" y="1202076"/>
                  <a:pt x="359596" y="1202076"/>
                </a:cubicBezTo>
                <a:cubicBezTo>
                  <a:pt x="366445" y="1188377"/>
                  <a:pt x="370339" y="1172745"/>
                  <a:pt x="380144" y="1160979"/>
                </a:cubicBezTo>
                <a:cubicBezTo>
                  <a:pt x="388049" y="1151493"/>
                  <a:pt x="402235" y="1149162"/>
                  <a:pt x="410966" y="1140431"/>
                </a:cubicBezTo>
                <a:cubicBezTo>
                  <a:pt x="419697" y="1131700"/>
                  <a:pt x="424665" y="1119883"/>
                  <a:pt x="431515" y="1109609"/>
                </a:cubicBezTo>
                <a:cubicBezTo>
                  <a:pt x="434940" y="1099335"/>
                  <a:pt x="436946" y="1088473"/>
                  <a:pt x="441789" y="1078786"/>
                </a:cubicBezTo>
                <a:cubicBezTo>
                  <a:pt x="466902" y="1028558"/>
                  <a:pt x="459697" y="1068795"/>
                  <a:pt x="472611" y="1017141"/>
                </a:cubicBezTo>
                <a:cubicBezTo>
                  <a:pt x="476846" y="1000200"/>
                  <a:pt x="479098" y="982817"/>
                  <a:pt x="482886" y="965770"/>
                </a:cubicBezTo>
                <a:cubicBezTo>
                  <a:pt x="485949" y="951986"/>
                  <a:pt x="490097" y="938458"/>
                  <a:pt x="493160" y="924674"/>
                </a:cubicBezTo>
                <a:cubicBezTo>
                  <a:pt x="496948" y="907627"/>
                  <a:pt x="497912" y="889870"/>
                  <a:pt x="503434" y="873303"/>
                </a:cubicBezTo>
                <a:cubicBezTo>
                  <a:pt x="512125" y="847228"/>
                  <a:pt x="529497" y="823934"/>
                  <a:pt x="544531" y="801384"/>
                </a:cubicBezTo>
                <a:cubicBezTo>
                  <a:pt x="568984" y="728025"/>
                  <a:pt x="553064" y="757761"/>
                  <a:pt x="585627" y="708917"/>
                </a:cubicBezTo>
                <a:lnTo>
                  <a:pt x="606175" y="647272"/>
                </a:lnTo>
                <a:cubicBezTo>
                  <a:pt x="609600" y="636998"/>
                  <a:pt x="610443" y="625460"/>
                  <a:pt x="616450" y="616449"/>
                </a:cubicBezTo>
                <a:lnTo>
                  <a:pt x="636998" y="585627"/>
                </a:lnTo>
                <a:lnTo>
                  <a:pt x="667820" y="493159"/>
                </a:lnTo>
                <a:cubicBezTo>
                  <a:pt x="671245" y="482885"/>
                  <a:pt x="672088" y="471348"/>
                  <a:pt x="678095" y="462337"/>
                </a:cubicBezTo>
                <a:cubicBezTo>
                  <a:pt x="706702" y="419424"/>
                  <a:pt x="689912" y="440245"/>
                  <a:pt x="729465" y="400692"/>
                </a:cubicBezTo>
                <a:cubicBezTo>
                  <a:pt x="732890" y="390418"/>
                  <a:pt x="734367" y="379272"/>
                  <a:pt x="739740" y="369869"/>
                </a:cubicBezTo>
                <a:cubicBezTo>
                  <a:pt x="748236" y="355002"/>
                  <a:pt x="760609" y="342707"/>
                  <a:pt x="770562" y="328773"/>
                </a:cubicBezTo>
                <a:cubicBezTo>
                  <a:pt x="777739" y="318725"/>
                  <a:pt x="784261" y="308224"/>
                  <a:pt x="791110" y="297950"/>
                </a:cubicBezTo>
                <a:cubicBezTo>
                  <a:pt x="794403" y="284777"/>
                  <a:pt x="804287" y="240774"/>
                  <a:pt x="811659" y="226031"/>
                </a:cubicBezTo>
                <a:cubicBezTo>
                  <a:pt x="817181" y="214987"/>
                  <a:pt x="825358" y="205483"/>
                  <a:pt x="832207" y="195209"/>
                </a:cubicBezTo>
                <a:cubicBezTo>
                  <a:pt x="857598" y="119034"/>
                  <a:pt x="843068" y="152937"/>
                  <a:pt x="873304" y="92467"/>
                </a:cubicBezTo>
                <a:cubicBezTo>
                  <a:pt x="879799" y="66487"/>
                  <a:pt x="884025" y="45114"/>
                  <a:pt x="893852" y="20548"/>
                </a:cubicBezTo>
                <a:cubicBezTo>
                  <a:pt x="896696" y="13438"/>
                  <a:pt x="900701" y="6849"/>
                  <a:pt x="904126"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吹き出し: 円形 19">
            <a:extLst>
              <a:ext uri="{FF2B5EF4-FFF2-40B4-BE49-F238E27FC236}">
                <a16:creationId xmlns:a16="http://schemas.microsoft.com/office/drawing/2014/main" id="{68F3BD5D-3950-4A31-94F2-C19D9DAC7C5E}"/>
              </a:ext>
            </a:extLst>
          </p:cNvPr>
          <p:cNvSpPr/>
          <p:nvPr/>
        </p:nvSpPr>
        <p:spPr>
          <a:xfrm>
            <a:off x="4850477" y="2878818"/>
            <a:ext cx="2088176" cy="1338176"/>
          </a:xfrm>
          <a:prstGeom prst="wedgeEllipseCallout">
            <a:avLst>
              <a:gd name="adj1" fmla="val -144559"/>
              <a:gd name="adj2" fmla="val 8549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このライン上の点を、消費できる</a:t>
            </a:r>
          </a:p>
        </p:txBody>
      </p:sp>
      <p:sp>
        <p:nvSpPr>
          <p:cNvPr id="17" name="吹き出し: 円形 16">
            <a:extLst>
              <a:ext uri="{FF2B5EF4-FFF2-40B4-BE49-F238E27FC236}">
                <a16:creationId xmlns:a16="http://schemas.microsoft.com/office/drawing/2014/main" id="{FF458100-E706-4236-A1F9-89443BBD58FB}"/>
              </a:ext>
            </a:extLst>
          </p:cNvPr>
          <p:cNvSpPr/>
          <p:nvPr/>
        </p:nvSpPr>
        <p:spPr>
          <a:xfrm>
            <a:off x="1033553" y="1864046"/>
            <a:ext cx="2219551" cy="1094263"/>
          </a:xfrm>
          <a:prstGeom prst="wedgeEllipseCallout">
            <a:avLst>
              <a:gd name="adj1" fmla="val -30805"/>
              <a:gd name="adj2" fmla="val 790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おら、ココがいいゾ。。。</a:t>
            </a:r>
          </a:p>
        </p:txBody>
      </p:sp>
      <p:sp>
        <p:nvSpPr>
          <p:cNvPr id="19" name="円弧 18">
            <a:extLst>
              <a:ext uri="{FF2B5EF4-FFF2-40B4-BE49-F238E27FC236}">
                <a16:creationId xmlns:a16="http://schemas.microsoft.com/office/drawing/2014/main" id="{6632B732-8760-4F27-BB1A-93D67B13F252}"/>
              </a:ext>
            </a:extLst>
          </p:cNvPr>
          <p:cNvSpPr/>
          <p:nvPr/>
        </p:nvSpPr>
        <p:spPr>
          <a:xfrm rot="11100533">
            <a:off x="1075612" y="1960232"/>
            <a:ext cx="2257363" cy="1681978"/>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A23F98EB-C816-4227-A13E-FC5EA0828576}"/>
              </a:ext>
            </a:extLst>
          </p:cNvPr>
          <p:cNvCxnSpPr>
            <a:cxnSpLocks/>
          </p:cNvCxnSpPr>
          <p:nvPr/>
        </p:nvCxnSpPr>
        <p:spPr>
          <a:xfrm>
            <a:off x="698850" y="3147864"/>
            <a:ext cx="2888955" cy="116795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9799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吹き出し: 円形 17">
            <a:extLst>
              <a:ext uri="{FF2B5EF4-FFF2-40B4-BE49-F238E27FC236}">
                <a16:creationId xmlns:a16="http://schemas.microsoft.com/office/drawing/2014/main" id="{98550527-CC92-49AF-9F01-89F55422B00B}"/>
              </a:ext>
            </a:extLst>
          </p:cNvPr>
          <p:cNvSpPr/>
          <p:nvPr/>
        </p:nvSpPr>
        <p:spPr>
          <a:xfrm>
            <a:off x="3727488" y="1513645"/>
            <a:ext cx="4545356" cy="1094263"/>
          </a:xfrm>
          <a:prstGeom prst="wedgeEllipseCallout">
            <a:avLst>
              <a:gd name="adj1" fmla="val -95782"/>
              <a:gd name="adj2" fmla="val 13251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アフター関税</a:t>
            </a:r>
          </a:p>
        </p:txBody>
      </p:sp>
      <p:cxnSp>
        <p:nvCxnSpPr>
          <p:cNvPr id="30" name="直線コネクタ 29">
            <a:extLst>
              <a:ext uri="{FF2B5EF4-FFF2-40B4-BE49-F238E27FC236}">
                <a16:creationId xmlns:a16="http://schemas.microsoft.com/office/drawing/2014/main" id="{55F458B7-58FE-46D0-ABD4-C5F8288262AE}"/>
              </a:ext>
            </a:extLst>
          </p:cNvPr>
          <p:cNvCxnSpPr>
            <a:cxnSpLocks/>
          </p:cNvCxnSpPr>
          <p:nvPr/>
        </p:nvCxnSpPr>
        <p:spPr>
          <a:xfrm flipH="1">
            <a:off x="450986" y="4974418"/>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32" name="直線コネクタ 31">
            <a:extLst>
              <a:ext uri="{FF2B5EF4-FFF2-40B4-BE49-F238E27FC236}">
                <a16:creationId xmlns:a16="http://schemas.microsoft.com/office/drawing/2014/main" id="{670F63F1-905B-4BDB-9107-CFD1D8B064DE}"/>
              </a:ext>
            </a:extLst>
          </p:cNvPr>
          <p:cNvCxnSpPr>
            <a:cxnSpLocks/>
          </p:cNvCxnSpPr>
          <p:nvPr/>
        </p:nvCxnSpPr>
        <p:spPr>
          <a:xfrm>
            <a:off x="450985" y="2224636"/>
            <a:ext cx="0" cy="2749782"/>
          </a:xfrm>
          <a:prstGeom prst="line">
            <a:avLst/>
          </a:prstGeom>
        </p:spPr>
        <p:style>
          <a:lnRef idx="3">
            <a:schemeClr val="dk1"/>
          </a:lnRef>
          <a:fillRef idx="0">
            <a:schemeClr val="dk1"/>
          </a:fillRef>
          <a:effectRef idx="2">
            <a:schemeClr val="dk1"/>
          </a:effectRef>
          <a:fontRef idx="minor">
            <a:schemeClr val="tx1"/>
          </a:fontRef>
        </p:style>
      </p:cxnSp>
      <p:sp>
        <p:nvSpPr>
          <p:cNvPr id="4" name="テキスト ボックス 3">
            <a:extLst>
              <a:ext uri="{FF2B5EF4-FFF2-40B4-BE49-F238E27FC236}">
                <a16:creationId xmlns:a16="http://schemas.microsoft.com/office/drawing/2014/main" id="{91EEEF48-6109-41EB-8BC0-6BE66F53AD1E}"/>
              </a:ext>
            </a:extLst>
          </p:cNvPr>
          <p:cNvSpPr txBox="1"/>
          <p:nvPr/>
        </p:nvSpPr>
        <p:spPr>
          <a:xfrm>
            <a:off x="3379177" y="5240282"/>
            <a:ext cx="646331" cy="369332"/>
          </a:xfrm>
          <a:prstGeom prst="rect">
            <a:avLst/>
          </a:prstGeom>
          <a:noFill/>
        </p:spPr>
        <p:txBody>
          <a:bodyPr wrap="none" rtlCol="0">
            <a:spAutoFit/>
          </a:bodyPr>
          <a:lstStyle/>
          <a:p>
            <a:r>
              <a:rPr kumimoji="1" lang="ja-JP" altLang="en-US" dirty="0"/>
              <a:t>１財</a:t>
            </a:r>
          </a:p>
        </p:txBody>
      </p:sp>
      <p:sp>
        <p:nvSpPr>
          <p:cNvPr id="5" name="テキスト ボックス 4">
            <a:extLst>
              <a:ext uri="{FF2B5EF4-FFF2-40B4-BE49-F238E27FC236}">
                <a16:creationId xmlns:a16="http://schemas.microsoft.com/office/drawing/2014/main" id="{631F888E-A434-405E-AEA0-ECADA27BB11F}"/>
              </a:ext>
            </a:extLst>
          </p:cNvPr>
          <p:cNvSpPr txBox="1"/>
          <p:nvPr/>
        </p:nvSpPr>
        <p:spPr>
          <a:xfrm>
            <a:off x="34768" y="1855304"/>
            <a:ext cx="646331" cy="369332"/>
          </a:xfrm>
          <a:prstGeom prst="rect">
            <a:avLst/>
          </a:prstGeom>
          <a:noFill/>
        </p:spPr>
        <p:txBody>
          <a:bodyPr wrap="none" rtlCol="0">
            <a:spAutoFit/>
          </a:bodyPr>
          <a:lstStyle/>
          <a:p>
            <a:r>
              <a:rPr kumimoji="1" lang="ja-JP" altLang="en-US" dirty="0"/>
              <a:t>２財</a:t>
            </a:r>
          </a:p>
        </p:txBody>
      </p:sp>
      <p:cxnSp>
        <p:nvCxnSpPr>
          <p:cNvPr id="7" name="直線コネクタ 6">
            <a:extLst>
              <a:ext uri="{FF2B5EF4-FFF2-40B4-BE49-F238E27FC236}">
                <a16:creationId xmlns:a16="http://schemas.microsoft.com/office/drawing/2014/main" id="{9FDCBDED-8A19-42BA-B000-CF14568FDB4B}"/>
              </a:ext>
            </a:extLst>
          </p:cNvPr>
          <p:cNvCxnSpPr/>
          <p:nvPr/>
        </p:nvCxnSpPr>
        <p:spPr>
          <a:xfrm>
            <a:off x="450985" y="2385391"/>
            <a:ext cx="2697528" cy="2589027"/>
          </a:xfrm>
          <a:prstGeom prst="line">
            <a:avLst/>
          </a:prstGeom>
        </p:spPr>
        <p:style>
          <a:lnRef idx="2">
            <a:schemeClr val="dk1"/>
          </a:lnRef>
          <a:fillRef idx="0">
            <a:schemeClr val="dk1"/>
          </a:fillRef>
          <a:effectRef idx="1">
            <a:schemeClr val="dk1"/>
          </a:effectRef>
          <a:fontRef idx="minor">
            <a:schemeClr val="tx1"/>
          </a:fontRef>
        </p:style>
      </p:cxnSp>
      <p:sp>
        <p:nvSpPr>
          <p:cNvPr id="9" name="矢印: 右 8">
            <a:extLst>
              <a:ext uri="{FF2B5EF4-FFF2-40B4-BE49-F238E27FC236}">
                <a16:creationId xmlns:a16="http://schemas.microsoft.com/office/drawing/2014/main" id="{1BE09148-EFE9-47C8-BB77-783C60C2FBFE}"/>
              </a:ext>
            </a:extLst>
          </p:cNvPr>
          <p:cNvSpPr/>
          <p:nvPr/>
        </p:nvSpPr>
        <p:spPr>
          <a:xfrm rot="19540381">
            <a:off x="1394757" y="3850451"/>
            <a:ext cx="56984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5632A852-CBAE-4754-900A-316E3742CD48}"/>
              </a:ext>
            </a:extLst>
          </p:cNvPr>
          <p:cNvSpPr txBox="1"/>
          <p:nvPr/>
        </p:nvSpPr>
        <p:spPr>
          <a:xfrm>
            <a:off x="414237" y="354103"/>
            <a:ext cx="1620957" cy="523220"/>
          </a:xfrm>
          <a:prstGeom prst="rect">
            <a:avLst/>
          </a:prstGeom>
          <a:noFill/>
        </p:spPr>
        <p:txBody>
          <a:bodyPr wrap="none" rtlCol="0">
            <a:spAutoFit/>
          </a:bodyPr>
          <a:lstStyle/>
          <a:p>
            <a:r>
              <a:rPr kumimoji="1" lang="ja-JP" altLang="en-US" sz="2800" dirty="0"/>
              <a:t>アフター</a:t>
            </a:r>
          </a:p>
        </p:txBody>
      </p:sp>
      <p:sp>
        <p:nvSpPr>
          <p:cNvPr id="29" name="円弧 28">
            <a:extLst>
              <a:ext uri="{FF2B5EF4-FFF2-40B4-BE49-F238E27FC236}">
                <a16:creationId xmlns:a16="http://schemas.microsoft.com/office/drawing/2014/main" id="{1C0AEF5A-C9BD-4050-A185-3B4507DC920F}"/>
              </a:ext>
            </a:extLst>
          </p:cNvPr>
          <p:cNvSpPr/>
          <p:nvPr/>
        </p:nvSpPr>
        <p:spPr>
          <a:xfrm rot="10800000">
            <a:off x="1176922" y="1900570"/>
            <a:ext cx="1579425" cy="1631816"/>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E6680E65-B266-46B1-86C9-1DD50BD36F3D}"/>
              </a:ext>
            </a:extLst>
          </p:cNvPr>
          <p:cNvCxnSpPr>
            <a:cxnSpLocks/>
          </p:cNvCxnSpPr>
          <p:nvPr/>
        </p:nvCxnSpPr>
        <p:spPr>
          <a:xfrm>
            <a:off x="670735" y="3214274"/>
            <a:ext cx="2888955" cy="1167950"/>
          </a:xfrm>
          <a:prstGeom prst="line">
            <a:avLst/>
          </a:prstGeom>
        </p:spPr>
        <p:style>
          <a:lnRef idx="2">
            <a:schemeClr val="dk1"/>
          </a:lnRef>
          <a:fillRef idx="0">
            <a:schemeClr val="dk1"/>
          </a:fillRef>
          <a:effectRef idx="1">
            <a:schemeClr val="dk1"/>
          </a:effectRef>
          <a:fontRef idx="minor">
            <a:schemeClr val="tx1"/>
          </a:fontRef>
        </p:style>
      </p:cxnSp>
      <p:sp>
        <p:nvSpPr>
          <p:cNvPr id="21" name="円弧 20">
            <a:extLst>
              <a:ext uri="{FF2B5EF4-FFF2-40B4-BE49-F238E27FC236}">
                <a16:creationId xmlns:a16="http://schemas.microsoft.com/office/drawing/2014/main" id="{4854DE8E-735C-4ED5-9D81-995EB8A2BAB8}"/>
              </a:ext>
            </a:extLst>
          </p:cNvPr>
          <p:cNvSpPr/>
          <p:nvPr/>
        </p:nvSpPr>
        <p:spPr>
          <a:xfrm rot="10800000">
            <a:off x="1033553" y="1983340"/>
            <a:ext cx="2341481" cy="1714923"/>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3" name="フリーフォーム: 図形 2">
            <a:extLst>
              <a:ext uri="{FF2B5EF4-FFF2-40B4-BE49-F238E27FC236}">
                <a16:creationId xmlns:a16="http://schemas.microsoft.com/office/drawing/2014/main" id="{9319E421-2078-4CA4-8CDF-7DA896BEF14F}"/>
              </a:ext>
            </a:extLst>
          </p:cNvPr>
          <p:cNvSpPr/>
          <p:nvPr/>
        </p:nvSpPr>
        <p:spPr>
          <a:xfrm>
            <a:off x="1253447" y="2393879"/>
            <a:ext cx="904126" cy="1736332"/>
          </a:xfrm>
          <a:custGeom>
            <a:avLst/>
            <a:gdLst>
              <a:gd name="connsiteX0" fmla="*/ 0 w 904126"/>
              <a:gd name="connsiteY0" fmla="*/ 1736332 h 1736332"/>
              <a:gd name="connsiteX1" fmla="*/ 41097 w 904126"/>
              <a:gd name="connsiteY1" fmla="*/ 1684961 h 1736332"/>
              <a:gd name="connsiteX2" fmla="*/ 82193 w 904126"/>
              <a:gd name="connsiteY2" fmla="*/ 1623317 h 1736332"/>
              <a:gd name="connsiteX3" fmla="*/ 143838 w 904126"/>
              <a:gd name="connsiteY3" fmla="*/ 1541123 h 1736332"/>
              <a:gd name="connsiteX4" fmla="*/ 174661 w 904126"/>
              <a:gd name="connsiteY4" fmla="*/ 1479478 h 1736332"/>
              <a:gd name="connsiteX5" fmla="*/ 246580 w 904126"/>
              <a:gd name="connsiteY5" fmla="*/ 1397285 h 1736332"/>
              <a:gd name="connsiteX6" fmla="*/ 287677 w 904126"/>
              <a:gd name="connsiteY6" fmla="*/ 1304818 h 1736332"/>
              <a:gd name="connsiteX7" fmla="*/ 318499 w 904126"/>
              <a:gd name="connsiteY7" fmla="*/ 1243173 h 1736332"/>
              <a:gd name="connsiteX8" fmla="*/ 359596 w 904126"/>
              <a:gd name="connsiteY8" fmla="*/ 1202076 h 1736332"/>
              <a:gd name="connsiteX9" fmla="*/ 380144 w 904126"/>
              <a:gd name="connsiteY9" fmla="*/ 1160979 h 1736332"/>
              <a:gd name="connsiteX10" fmla="*/ 410966 w 904126"/>
              <a:gd name="connsiteY10" fmla="*/ 1140431 h 1736332"/>
              <a:gd name="connsiteX11" fmla="*/ 431515 w 904126"/>
              <a:gd name="connsiteY11" fmla="*/ 1109609 h 1736332"/>
              <a:gd name="connsiteX12" fmla="*/ 441789 w 904126"/>
              <a:gd name="connsiteY12" fmla="*/ 1078786 h 1736332"/>
              <a:gd name="connsiteX13" fmla="*/ 472611 w 904126"/>
              <a:gd name="connsiteY13" fmla="*/ 1017141 h 1736332"/>
              <a:gd name="connsiteX14" fmla="*/ 482886 w 904126"/>
              <a:gd name="connsiteY14" fmla="*/ 965770 h 1736332"/>
              <a:gd name="connsiteX15" fmla="*/ 493160 w 904126"/>
              <a:gd name="connsiteY15" fmla="*/ 924674 h 1736332"/>
              <a:gd name="connsiteX16" fmla="*/ 503434 w 904126"/>
              <a:gd name="connsiteY16" fmla="*/ 873303 h 1736332"/>
              <a:gd name="connsiteX17" fmla="*/ 544531 w 904126"/>
              <a:gd name="connsiteY17" fmla="*/ 801384 h 1736332"/>
              <a:gd name="connsiteX18" fmla="*/ 585627 w 904126"/>
              <a:gd name="connsiteY18" fmla="*/ 708917 h 1736332"/>
              <a:gd name="connsiteX19" fmla="*/ 606175 w 904126"/>
              <a:gd name="connsiteY19" fmla="*/ 647272 h 1736332"/>
              <a:gd name="connsiteX20" fmla="*/ 616450 w 904126"/>
              <a:gd name="connsiteY20" fmla="*/ 616449 h 1736332"/>
              <a:gd name="connsiteX21" fmla="*/ 636998 w 904126"/>
              <a:gd name="connsiteY21" fmla="*/ 585627 h 1736332"/>
              <a:gd name="connsiteX22" fmla="*/ 667820 w 904126"/>
              <a:gd name="connsiteY22" fmla="*/ 493159 h 1736332"/>
              <a:gd name="connsiteX23" fmla="*/ 678095 w 904126"/>
              <a:gd name="connsiteY23" fmla="*/ 462337 h 1736332"/>
              <a:gd name="connsiteX24" fmla="*/ 729465 w 904126"/>
              <a:gd name="connsiteY24" fmla="*/ 400692 h 1736332"/>
              <a:gd name="connsiteX25" fmla="*/ 739740 w 904126"/>
              <a:gd name="connsiteY25" fmla="*/ 369869 h 1736332"/>
              <a:gd name="connsiteX26" fmla="*/ 770562 w 904126"/>
              <a:gd name="connsiteY26" fmla="*/ 328773 h 1736332"/>
              <a:gd name="connsiteX27" fmla="*/ 791110 w 904126"/>
              <a:gd name="connsiteY27" fmla="*/ 297950 h 1736332"/>
              <a:gd name="connsiteX28" fmla="*/ 811659 w 904126"/>
              <a:gd name="connsiteY28" fmla="*/ 226031 h 1736332"/>
              <a:gd name="connsiteX29" fmla="*/ 832207 w 904126"/>
              <a:gd name="connsiteY29" fmla="*/ 195209 h 1736332"/>
              <a:gd name="connsiteX30" fmla="*/ 873304 w 904126"/>
              <a:gd name="connsiteY30" fmla="*/ 92467 h 1736332"/>
              <a:gd name="connsiteX31" fmla="*/ 893852 w 904126"/>
              <a:gd name="connsiteY31" fmla="*/ 20548 h 1736332"/>
              <a:gd name="connsiteX32" fmla="*/ 904126 w 904126"/>
              <a:gd name="connsiteY32" fmla="*/ 0 h 1736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4126" h="1736332">
                <a:moveTo>
                  <a:pt x="0" y="1736332"/>
                </a:moveTo>
                <a:cubicBezTo>
                  <a:pt x="13699" y="1719208"/>
                  <a:pt x="28199" y="1702696"/>
                  <a:pt x="41097" y="1684961"/>
                </a:cubicBezTo>
                <a:cubicBezTo>
                  <a:pt x="55622" y="1664989"/>
                  <a:pt x="64731" y="1640779"/>
                  <a:pt x="82193" y="1623317"/>
                </a:cubicBezTo>
                <a:cubicBezTo>
                  <a:pt x="106535" y="1598975"/>
                  <a:pt x="132218" y="1575978"/>
                  <a:pt x="143838" y="1541123"/>
                </a:cubicBezTo>
                <a:cubicBezTo>
                  <a:pt x="153538" y="1512026"/>
                  <a:pt x="153214" y="1503989"/>
                  <a:pt x="174661" y="1479478"/>
                </a:cubicBezTo>
                <a:cubicBezTo>
                  <a:pt x="197378" y="1453516"/>
                  <a:pt x="231663" y="1430849"/>
                  <a:pt x="246580" y="1397285"/>
                </a:cubicBezTo>
                <a:cubicBezTo>
                  <a:pt x="295481" y="1287254"/>
                  <a:pt x="241175" y="1374568"/>
                  <a:pt x="287677" y="1304818"/>
                </a:cubicBezTo>
                <a:cubicBezTo>
                  <a:pt x="297621" y="1274985"/>
                  <a:pt x="296772" y="1268522"/>
                  <a:pt x="318499" y="1243173"/>
                </a:cubicBezTo>
                <a:cubicBezTo>
                  <a:pt x="331107" y="1228464"/>
                  <a:pt x="359596" y="1202076"/>
                  <a:pt x="359596" y="1202076"/>
                </a:cubicBezTo>
                <a:cubicBezTo>
                  <a:pt x="366445" y="1188377"/>
                  <a:pt x="370339" y="1172745"/>
                  <a:pt x="380144" y="1160979"/>
                </a:cubicBezTo>
                <a:cubicBezTo>
                  <a:pt x="388049" y="1151493"/>
                  <a:pt x="402235" y="1149162"/>
                  <a:pt x="410966" y="1140431"/>
                </a:cubicBezTo>
                <a:cubicBezTo>
                  <a:pt x="419697" y="1131700"/>
                  <a:pt x="424665" y="1119883"/>
                  <a:pt x="431515" y="1109609"/>
                </a:cubicBezTo>
                <a:cubicBezTo>
                  <a:pt x="434940" y="1099335"/>
                  <a:pt x="436946" y="1088473"/>
                  <a:pt x="441789" y="1078786"/>
                </a:cubicBezTo>
                <a:cubicBezTo>
                  <a:pt x="466902" y="1028558"/>
                  <a:pt x="459697" y="1068795"/>
                  <a:pt x="472611" y="1017141"/>
                </a:cubicBezTo>
                <a:cubicBezTo>
                  <a:pt x="476846" y="1000200"/>
                  <a:pt x="479098" y="982817"/>
                  <a:pt x="482886" y="965770"/>
                </a:cubicBezTo>
                <a:cubicBezTo>
                  <a:pt x="485949" y="951986"/>
                  <a:pt x="490097" y="938458"/>
                  <a:pt x="493160" y="924674"/>
                </a:cubicBezTo>
                <a:cubicBezTo>
                  <a:pt x="496948" y="907627"/>
                  <a:pt x="497912" y="889870"/>
                  <a:pt x="503434" y="873303"/>
                </a:cubicBezTo>
                <a:cubicBezTo>
                  <a:pt x="512125" y="847228"/>
                  <a:pt x="529497" y="823934"/>
                  <a:pt x="544531" y="801384"/>
                </a:cubicBezTo>
                <a:cubicBezTo>
                  <a:pt x="568984" y="728025"/>
                  <a:pt x="553064" y="757761"/>
                  <a:pt x="585627" y="708917"/>
                </a:cubicBezTo>
                <a:lnTo>
                  <a:pt x="606175" y="647272"/>
                </a:lnTo>
                <a:cubicBezTo>
                  <a:pt x="609600" y="636998"/>
                  <a:pt x="610443" y="625460"/>
                  <a:pt x="616450" y="616449"/>
                </a:cubicBezTo>
                <a:lnTo>
                  <a:pt x="636998" y="585627"/>
                </a:lnTo>
                <a:lnTo>
                  <a:pt x="667820" y="493159"/>
                </a:lnTo>
                <a:cubicBezTo>
                  <a:pt x="671245" y="482885"/>
                  <a:pt x="672088" y="471348"/>
                  <a:pt x="678095" y="462337"/>
                </a:cubicBezTo>
                <a:cubicBezTo>
                  <a:pt x="706702" y="419424"/>
                  <a:pt x="689912" y="440245"/>
                  <a:pt x="729465" y="400692"/>
                </a:cubicBezTo>
                <a:cubicBezTo>
                  <a:pt x="732890" y="390418"/>
                  <a:pt x="734367" y="379272"/>
                  <a:pt x="739740" y="369869"/>
                </a:cubicBezTo>
                <a:cubicBezTo>
                  <a:pt x="748236" y="355002"/>
                  <a:pt x="760609" y="342707"/>
                  <a:pt x="770562" y="328773"/>
                </a:cubicBezTo>
                <a:cubicBezTo>
                  <a:pt x="777739" y="318725"/>
                  <a:pt x="784261" y="308224"/>
                  <a:pt x="791110" y="297950"/>
                </a:cubicBezTo>
                <a:cubicBezTo>
                  <a:pt x="794403" y="284777"/>
                  <a:pt x="804287" y="240774"/>
                  <a:pt x="811659" y="226031"/>
                </a:cubicBezTo>
                <a:cubicBezTo>
                  <a:pt x="817181" y="214987"/>
                  <a:pt x="825358" y="205483"/>
                  <a:pt x="832207" y="195209"/>
                </a:cubicBezTo>
                <a:cubicBezTo>
                  <a:pt x="857598" y="119034"/>
                  <a:pt x="843068" y="152937"/>
                  <a:pt x="873304" y="92467"/>
                </a:cubicBezTo>
                <a:cubicBezTo>
                  <a:pt x="879799" y="66487"/>
                  <a:pt x="884025" y="45114"/>
                  <a:pt x="893852" y="20548"/>
                </a:cubicBezTo>
                <a:cubicBezTo>
                  <a:pt x="896696" y="13438"/>
                  <a:pt x="900701" y="6849"/>
                  <a:pt x="904126"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吹き出し: 円形 19">
            <a:extLst>
              <a:ext uri="{FF2B5EF4-FFF2-40B4-BE49-F238E27FC236}">
                <a16:creationId xmlns:a16="http://schemas.microsoft.com/office/drawing/2014/main" id="{68F3BD5D-3950-4A31-94F2-C19D9DAC7C5E}"/>
              </a:ext>
            </a:extLst>
          </p:cNvPr>
          <p:cNvSpPr/>
          <p:nvPr/>
        </p:nvSpPr>
        <p:spPr>
          <a:xfrm>
            <a:off x="4850477" y="2878818"/>
            <a:ext cx="2088176" cy="1338176"/>
          </a:xfrm>
          <a:prstGeom prst="wedgeEllipseCallout">
            <a:avLst>
              <a:gd name="adj1" fmla="val -144559"/>
              <a:gd name="adj2" fmla="val 8549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このライン上の点を、消費できる</a:t>
            </a:r>
          </a:p>
        </p:txBody>
      </p:sp>
      <p:sp>
        <p:nvSpPr>
          <p:cNvPr id="17" name="吹き出し: 円形 16">
            <a:extLst>
              <a:ext uri="{FF2B5EF4-FFF2-40B4-BE49-F238E27FC236}">
                <a16:creationId xmlns:a16="http://schemas.microsoft.com/office/drawing/2014/main" id="{FF458100-E706-4236-A1F9-89443BBD58FB}"/>
              </a:ext>
            </a:extLst>
          </p:cNvPr>
          <p:cNvSpPr/>
          <p:nvPr/>
        </p:nvSpPr>
        <p:spPr>
          <a:xfrm>
            <a:off x="1033553" y="1864046"/>
            <a:ext cx="2219551" cy="1094263"/>
          </a:xfrm>
          <a:prstGeom prst="wedgeEllipseCallout">
            <a:avLst>
              <a:gd name="adj1" fmla="val -30805"/>
              <a:gd name="adj2" fmla="val 790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おら、ココがいいゾ。。。</a:t>
            </a:r>
          </a:p>
        </p:txBody>
      </p:sp>
      <p:sp>
        <p:nvSpPr>
          <p:cNvPr id="19" name="円弧 18">
            <a:extLst>
              <a:ext uri="{FF2B5EF4-FFF2-40B4-BE49-F238E27FC236}">
                <a16:creationId xmlns:a16="http://schemas.microsoft.com/office/drawing/2014/main" id="{6632B732-8760-4F27-BB1A-93D67B13F252}"/>
              </a:ext>
            </a:extLst>
          </p:cNvPr>
          <p:cNvSpPr/>
          <p:nvPr/>
        </p:nvSpPr>
        <p:spPr>
          <a:xfrm rot="11100533">
            <a:off x="1075612" y="1960232"/>
            <a:ext cx="2257363" cy="1681978"/>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A23F98EB-C816-4227-A13E-FC5EA0828576}"/>
              </a:ext>
            </a:extLst>
          </p:cNvPr>
          <p:cNvCxnSpPr>
            <a:cxnSpLocks/>
          </p:cNvCxnSpPr>
          <p:nvPr/>
        </p:nvCxnSpPr>
        <p:spPr>
          <a:xfrm>
            <a:off x="698850" y="3147864"/>
            <a:ext cx="2888955" cy="116795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90127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9335B7C-1873-4444-A631-2385F17D0305}"/>
              </a:ext>
            </a:extLst>
          </p:cNvPr>
          <p:cNvSpPr txBox="1"/>
          <p:nvPr/>
        </p:nvSpPr>
        <p:spPr>
          <a:xfrm>
            <a:off x="842481" y="1017142"/>
            <a:ext cx="10185802" cy="1815882"/>
          </a:xfrm>
          <a:prstGeom prst="rect">
            <a:avLst/>
          </a:prstGeom>
          <a:noFill/>
        </p:spPr>
        <p:txBody>
          <a:bodyPr wrap="none" rtlCol="0">
            <a:spAutoFit/>
          </a:bodyPr>
          <a:lstStyle/>
          <a:p>
            <a:r>
              <a:rPr kumimoji="1" lang="ja-JP" altLang="en-US" sz="2800" dirty="0"/>
              <a:t>来週（</a:t>
            </a:r>
            <a:r>
              <a:rPr kumimoji="1" lang="en-US" altLang="ja-JP" sz="2800" dirty="0"/>
              <a:t>8/6</a:t>
            </a:r>
            <a:r>
              <a:rPr kumimoji="1" lang="ja-JP" altLang="en-US" sz="2800" dirty="0"/>
              <a:t>）で、この、</a:t>
            </a:r>
            <a:r>
              <a:rPr kumimoji="1" lang="en-US" altLang="ja-JP" sz="2800" dirty="0"/>
              <a:t>2020</a:t>
            </a:r>
            <a:r>
              <a:rPr kumimoji="1" lang="ja-JP" altLang="en-US" sz="2800" dirty="0"/>
              <a:t>年というコロナ禍の時代における</a:t>
            </a:r>
            <a:endParaRPr kumimoji="1" lang="en-US" altLang="ja-JP" sz="2800" dirty="0"/>
          </a:p>
          <a:p>
            <a:r>
              <a:rPr kumimoji="1" lang="ja-JP" altLang="en-US" sz="2800" dirty="0"/>
              <a:t>「国際貿易論」</a:t>
            </a:r>
            <a:endParaRPr kumimoji="1" lang="en-US" altLang="ja-JP" sz="2800" dirty="0"/>
          </a:p>
          <a:p>
            <a:r>
              <a:rPr kumimoji="1" lang="ja-JP" altLang="en-US" sz="2800" dirty="0"/>
              <a:t>の</a:t>
            </a:r>
            <a:endParaRPr kumimoji="1" lang="en-US" altLang="ja-JP" sz="2800" dirty="0"/>
          </a:p>
          <a:p>
            <a:r>
              <a:rPr kumimoji="1" lang="ja-JP" altLang="en-US" sz="2800" dirty="0"/>
              <a:t>（産大初のオンラインによる）授業は、最終回です。</a:t>
            </a:r>
          </a:p>
        </p:txBody>
      </p:sp>
      <p:sp>
        <p:nvSpPr>
          <p:cNvPr id="3" name="テキスト ボックス 2">
            <a:extLst>
              <a:ext uri="{FF2B5EF4-FFF2-40B4-BE49-F238E27FC236}">
                <a16:creationId xmlns:a16="http://schemas.microsoft.com/office/drawing/2014/main" id="{EBAEB4C7-95A6-4A9A-85C6-7807C54AA18C}"/>
              </a:ext>
            </a:extLst>
          </p:cNvPr>
          <p:cNvSpPr txBox="1"/>
          <p:nvPr/>
        </p:nvSpPr>
        <p:spPr>
          <a:xfrm>
            <a:off x="892141" y="3686710"/>
            <a:ext cx="11147603" cy="954107"/>
          </a:xfrm>
          <a:prstGeom prst="rect">
            <a:avLst/>
          </a:prstGeom>
          <a:noFill/>
        </p:spPr>
        <p:txBody>
          <a:bodyPr wrap="none" rtlCol="0">
            <a:spAutoFit/>
          </a:bodyPr>
          <a:lstStyle/>
          <a:p>
            <a:r>
              <a:rPr kumimoji="1" lang="ja-JP" altLang="en-US" sz="2800" dirty="0"/>
              <a:t>なので、来週（</a:t>
            </a:r>
            <a:r>
              <a:rPr kumimoji="1" lang="en-US" altLang="ja-JP" sz="2800" dirty="0"/>
              <a:t>8/6</a:t>
            </a:r>
            <a:r>
              <a:rPr kumimoji="1" lang="ja-JP" altLang="en-US" sz="2800" dirty="0"/>
              <a:t>）、この授業の、期末試験に替わる期末レポート</a:t>
            </a:r>
            <a:endParaRPr kumimoji="1" lang="en-US" altLang="ja-JP" sz="2800" dirty="0"/>
          </a:p>
          <a:p>
            <a:r>
              <a:rPr kumimoji="1" lang="ja-JP" altLang="en-US" sz="2800" dirty="0"/>
              <a:t>の課題を発表します。</a:t>
            </a:r>
          </a:p>
        </p:txBody>
      </p:sp>
    </p:spTree>
    <p:extLst>
      <p:ext uri="{BB962C8B-B14F-4D97-AF65-F5344CB8AC3E}">
        <p14:creationId xmlns:p14="http://schemas.microsoft.com/office/powerpoint/2010/main" val="1126909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吹き出し: 円形 17">
            <a:extLst>
              <a:ext uri="{FF2B5EF4-FFF2-40B4-BE49-F238E27FC236}">
                <a16:creationId xmlns:a16="http://schemas.microsoft.com/office/drawing/2014/main" id="{98550527-CC92-49AF-9F01-89F55422B00B}"/>
              </a:ext>
            </a:extLst>
          </p:cNvPr>
          <p:cNvSpPr/>
          <p:nvPr/>
        </p:nvSpPr>
        <p:spPr>
          <a:xfrm>
            <a:off x="3727488" y="1513645"/>
            <a:ext cx="4545356" cy="1094263"/>
          </a:xfrm>
          <a:prstGeom prst="wedgeEllipseCallout">
            <a:avLst>
              <a:gd name="adj1" fmla="val -93296"/>
              <a:gd name="adj2" fmla="val 11561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おら、関税の元手はココらへん（この所得拡張経上のどこか）がいいゾ。。。</a:t>
            </a:r>
          </a:p>
        </p:txBody>
      </p:sp>
      <p:cxnSp>
        <p:nvCxnSpPr>
          <p:cNvPr id="30" name="直線コネクタ 29">
            <a:extLst>
              <a:ext uri="{FF2B5EF4-FFF2-40B4-BE49-F238E27FC236}">
                <a16:creationId xmlns:a16="http://schemas.microsoft.com/office/drawing/2014/main" id="{55F458B7-58FE-46D0-ABD4-C5F8288262AE}"/>
              </a:ext>
            </a:extLst>
          </p:cNvPr>
          <p:cNvCxnSpPr>
            <a:cxnSpLocks/>
          </p:cNvCxnSpPr>
          <p:nvPr/>
        </p:nvCxnSpPr>
        <p:spPr>
          <a:xfrm flipH="1">
            <a:off x="450986" y="4974418"/>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32" name="直線コネクタ 31">
            <a:extLst>
              <a:ext uri="{FF2B5EF4-FFF2-40B4-BE49-F238E27FC236}">
                <a16:creationId xmlns:a16="http://schemas.microsoft.com/office/drawing/2014/main" id="{670F63F1-905B-4BDB-9107-CFD1D8B064DE}"/>
              </a:ext>
            </a:extLst>
          </p:cNvPr>
          <p:cNvCxnSpPr>
            <a:cxnSpLocks/>
          </p:cNvCxnSpPr>
          <p:nvPr/>
        </p:nvCxnSpPr>
        <p:spPr>
          <a:xfrm>
            <a:off x="450985" y="2224636"/>
            <a:ext cx="0" cy="2749782"/>
          </a:xfrm>
          <a:prstGeom prst="line">
            <a:avLst/>
          </a:prstGeom>
        </p:spPr>
        <p:style>
          <a:lnRef idx="3">
            <a:schemeClr val="dk1"/>
          </a:lnRef>
          <a:fillRef idx="0">
            <a:schemeClr val="dk1"/>
          </a:fillRef>
          <a:effectRef idx="2">
            <a:schemeClr val="dk1"/>
          </a:effectRef>
          <a:fontRef idx="minor">
            <a:schemeClr val="tx1"/>
          </a:fontRef>
        </p:style>
      </p:cxnSp>
      <p:sp>
        <p:nvSpPr>
          <p:cNvPr id="4" name="テキスト ボックス 3">
            <a:extLst>
              <a:ext uri="{FF2B5EF4-FFF2-40B4-BE49-F238E27FC236}">
                <a16:creationId xmlns:a16="http://schemas.microsoft.com/office/drawing/2014/main" id="{91EEEF48-6109-41EB-8BC0-6BE66F53AD1E}"/>
              </a:ext>
            </a:extLst>
          </p:cNvPr>
          <p:cNvSpPr txBox="1"/>
          <p:nvPr/>
        </p:nvSpPr>
        <p:spPr>
          <a:xfrm>
            <a:off x="3379177" y="5240282"/>
            <a:ext cx="646331" cy="369332"/>
          </a:xfrm>
          <a:prstGeom prst="rect">
            <a:avLst/>
          </a:prstGeom>
          <a:noFill/>
        </p:spPr>
        <p:txBody>
          <a:bodyPr wrap="none" rtlCol="0">
            <a:spAutoFit/>
          </a:bodyPr>
          <a:lstStyle/>
          <a:p>
            <a:r>
              <a:rPr kumimoji="1" lang="ja-JP" altLang="en-US" dirty="0"/>
              <a:t>１財</a:t>
            </a:r>
          </a:p>
        </p:txBody>
      </p:sp>
      <p:sp>
        <p:nvSpPr>
          <p:cNvPr id="5" name="テキスト ボックス 4">
            <a:extLst>
              <a:ext uri="{FF2B5EF4-FFF2-40B4-BE49-F238E27FC236}">
                <a16:creationId xmlns:a16="http://schemas.microsoft.com/office/drawing/2014/main" id="{631F888E-A434-405E-AEA0-ECADA27BB11F}"/>
              </a:ext>
            </a:extLst>
          </p:cNvPr>
          <p:cNvSpPr txBox="1"/>
          <p:nvPr/>
        </p:nvSpPr>
        <p:spPr>
          <a:xfrm>
            <a:off x="34768" y="1855304"/>
            <a:ext cx="646331" cy="369332"/>
          </a:xfrm>
          <a:prstGeom prst="rect">
            <a:avLst/>
          </a:prstGeom>
          <a:noFill/>
        </p:spPr>
        <p:txBody>
          <a:bodyPr wrap="none" rtlCol="0">
            <a:spAutoFit/>
          </a:bodyPr>
          <a:lstStyle/>
          <a:p>
            <a:r>
              <a:rPr kumimoji="1" lang="ja-JP" altLang="en-US" dirty="0"/>
              <a:t>２財</a:t>
            </a:r>
          </a:p>
        </p:txBody>
      </p:sp>
      <p:cxnSp>
        <p:nvCxnSpPr>
          <p:cNvPr id="7" name="直線コネクタ 6">
            <a:extLst>
              <a:ext uri="{FF2B5EF4-FFF2-40B4-BE49-F238E27FC236}">
                <a16:creationId xmlns:a16="http://schemas.microsoft.com/office/drawing/2014/main" id="{9FDCBDED-8A19-42BA-B000-CF14568FDB4B}"/>
              </a:ext>
            </a:extLst>
          </p:cNvPr>
          <p:cNvCxnSpPr/>
          <p:nvPr/>
        </p:nvCxnSpPr>
        <p:spPr>
          <a:xfrm>
            <a:off x="450985" y="2385391"/>
            <a:ext cx="2697528" cy="2589027"/>
          </a:xfrm>
          <a:prstGeom prst="line">
            <a:avLst/>
          </a:prstGeom>
        </p:spPr>
        <p:style>
          <a:lnRef idx="2">
            <a:schemeClr val="dk1"/>
          </a:lnRef>
          <a:fillRef idx="0">
            <a:schemeClr val="dk1"/>
          </a:fillRef>
          <a:effectRef idx="1">
            <a:schemeClr val="dk1"/>
          </a:effectRef>
          <a:fontRef idx="minor">
            <a:schemeClr val="tx1"/>
          </a:fontRef>
        </p:style>
      </p:cxnSp>
      <p:sp>
        <p:nvSpPr>
          <p:cNvPr id="10" name="テキスト ボックス 9">
            <a:extLst>
              <a:ext uri="{FF2B5EF4-FFF2-40B4-BE49-F238E27FC236}">
                <a16:creationId xmlns:a16="http://schemas.microsoft.com/office/drawing/2014/main" id="{5632A852-CBAE-4754-900A-316E3742CD48}"/>
              </a:ext>
            </a:extLst>
          </p:cNvPr>
          <p:cNvSpPr txBox="1"/>
          <p:nvPr/>
        </p:nvSpPr>
        <p:spPr>
          <a:xfrm>
            <a:off x="414237" y="354103"/>
            <a:ext cx="1620957" cy="523220"/>
          </a:xfrm>
          <a:prstGeom prst="rect">
            <a:avLst/>
          </a:prstGeom>
          <a:noFill/>
        </p:spPr>
        <p:txBody>
          <a:bodyPr wrap="none" rtlCol="0">
            <a:spAutoFit/>
          </a:bodyPr>
          <a:lstStyle/>
          <a:p>
            <a:r>
              <a:rPr kumimoji="1" lang="ja-JP" altLang="en-US" sz="2800" dirty="0"/>
              <a:t>アフター</a:t>
            </a:r>
          </a:p>
        </p:txBody>
      </p:sp>
      <p:sp>
        <p:nvSpPr>
          <p:cNvPr id="29" name="円弧 28">
            <a:extLst>
              <a:ext uri="{FF2B5EF4-FFF2-40B4-BE49-F238E27FC236}">
                <a16:creationId xmlns:a16="http://schemas.microsoft.com/office/drawing/2014/main" id="{1C0AEF5A-C9BD-4050-A185-3B4507DC920F}"/>
              </a:ext>
            </a:extLst>
          </p:cNvPr>
          <p:cNvSpPr/>
          <p:nvPr/>
        </p:nvSpPr>
        <p:spPr>
          <a:xfrm rot="10800000">
            <a:off x="1176922" y="1900570"/>
            <a:ext cx="1579425" cy="1631816"/>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E6680E65-B266-46B1-86C9-1DD50BD36F3D}"/>
              </a:ext>
            </a:extLst>
          </p:cNvPr>
          <p:cNvCxnSpPr>
            <a:cxnSpLocks/>
          </p:cNvCxnSpPr>
          <p:nvPr/>
        </p:nvCxnSpPr>
        <p:spPr>
          <a:xfrm>
            <a:off x="670735" y="3214274"/>
            <a:ext cx="2888955" cy="1167950"/>
          </a:xfrm>
          <a:prstGeom prst="line">
            <a:avLst/>
          </a:prstGeom>
        </p:spPr>
        <p:style>
          <a:lnRef idx="2">
            <a:schemeClr val="dk1"/>
          </a:lnRef>
          <a:fillRef idx="0">
            <a:schemeClr val="dk1"/>
          </a:fillRef>
          <a:effectRef idx="1">
            <a:schemeClr val="dk1"/>
          </a:effectRef>
          <a:fontRef idx="minor">
            <a:schemeClr val="tx1"/>
          </a:fontRef>
        </p:style>
      </p:cxnSp>
      <p:sp>
        <p:nvSpPr>
          <p:cNvPr id="21" name="円弧 20">
            <a:extLst>
              <a:ext uri="{FF2B5EF4-FFF2-40B4-BE49-F238E27FC236}">
                <a16:creationId xmlns:a16="http://schemas.microsoft.com/office/drawing/2014/main" id="{4854DE8E-735C-4ED5-9D81-995EB8A2BAB8}"/>
              </a:ext>
            </a:extLst>
          </p:cNvPr>
          <p:cNvSpPr/>
          <p:nvPr/>
        </p:nvSpPr>
        <p:spPr>
          <a:xfrm rot="10800000">
            <a:off x="1033553" y="1983340"/>
            <a:ext cx="2341481" cy="1714923"/>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3" name="フリーフォーム: 図形 2">
            <a:extLst>
              <a:ext uri="{FF2B5EF4-FFF2-40B4-BE49-F238E27FC236}">
                <a16:creationId xmlns:a16="http://schemas.microsoft.com/office/drawing/2014/main" id="{9319E421-2078-4CA4-8CDF-7DA896BEF14F}"/>
              </a:ext>
            </a:extLst>
          </p:cNvPr>
          <p:cNvSpPr/>
          <p:nvPr/>
        </p:nvSpPr>
        <p:spPr>
          <a:xfrm>
            <a:off x="1253447" y="2393879"/>
            <a:ext cx="904126" cy="1736332"/>
          </a:xfrm>
          <a:custGeom>
            <a:avLst/>
            <a:gdLst>
              <a:gd name="connsiteX0" fmla="*/ 0 w 904126"/>
              <a:gd name="connsiteY0" fmla="*/ 1736332 h 1736332"/>
              <a:gd name="connsiteX1" fmla="*/ 41097 w 904126"/>
              <a:gd name="connsiteY1" fmla="*/ 1684961 h 1736332"/>
              <a:gd name="connsiteX2" fmla="*/ 82193 w 904126"/>
              <a:gd name="connsiteY2" fmla="*/ 1623317 h 1736332"/>
              <a:gd name="connsiteX3" fmla="*/ 143838 w 904126"/>
              <a:gd name="connsiteY3" fmla="*/ 1541123 h 1736332"/>
              <a:gd name="connsiteX4" fmla="*/ 174661 w 904126"/>
              <a:gd name="connsiteY4" fmla="*/ 1479478 h 1736332"/>
              <a:gd name="connsiteX5" fmla="*/ 246580 w 904126"/>
              <a:gd name="connsiteY5" fmla="*/ 1397285 h 1736332"/>
              <a:gd name="connsiteX6" fmla="*/ 287677 w 904126"/>
              <a:gd name="connsiteY6" fmla="*/ 1304818 h 1736332"/>
              <a:gd name="connsiteX7" fmla="*/ 318499 w 904126"/>
              <a:gd name="connsiteY7" fmla="*/ 1243173 h 1736332"/>
              <a:gd name="connsiteX8" fmla="*/ 359596 w 904126"/>
              <a:gd name="connsiteY8" fmla="*/ 1202076 h 1736332"/>
              <a:gd name="connsiteX9" fmla="*/ 380144 w 904126"/>
              <a:gd name="connsiteY9" fmla="*/ 1160979 h 1736332"/>
              <a:gd name="connsiteX10" fmla="*/ 410966 w 904126"/>
              <a:gd name="connsiteY10" fmla="*/ 1140431 h 1736332"/>
              <a:gd name="connsiteX11" fmla="*/ 431515 w 904126"/>
              <a:gd name="connsiteY11" fmla="*/ 1109609 h 1736332"/>
              <a:gd name="connsiteX12" fmla="*/ 441789 w 904126"/>
              <a:gd name="connsiteY12" fmla="*/ 1078786 h 1736332"/>
              <a:gd name="connsiteX13" fmla="*/ 472611 w 904126"/>
              <a:gd name="connsiteY13" fmla="*/ 1017141 h 1736332"/>
              <a:gd name="connsiteX14" fmla="*/ 482886 w 904126"/>
              <a:gd name="connsiteY14" fmla="*/ 965770 h 1736332"/>
              <a:gd name="connsiteX15" fmla="*/ 493160 w 904126"/>
              <a:gd name="connsiteY15" fmla="*/ 924674 h 1736332"/>
              <a:gd name="connsiteX16" fmla="*/ 503434 w 904126"/>
              <a:gd name="connsiteY16" fmla="*/ 873303 h 1736332"/>
              <a:gd name="connsiteX17" fmla="*/ 544531 w 904126"/>
              <a:gd name="connsiteY17" fmla="*/ 801384 h 1736332"/>
              <a:gd name="connsiteX18" fmla="*/ 585627 w 904126"/>
              <a:gd name="connsiteY18" fmla="*/ 708917 h 1736332"/>
              <a:gd name="connsiteX19" fmla="*/ 606175 w 904126"/>
              <a:gd name="connsiteY19" fmla="*/ 647272 h 1736332"/>
              <a:gd name="connsiteX20" fmla="*/ 616450 w 904126"/>
              <a:gd name="connsiteY20" fmla="*/ 616449 h 1736332"/>
              <a:gd name="connsiteX21" fmla="*/ 636998 w 904126"/>
              <a:gd name="connsiteY21" fmla="*/ 585627 h 1736332"/>
              <a:gd name="connsiteX22" fmla="*/ 667820 w 904126"/>
              <a:gd name="connsiteY22" fmla="*/ 493159 h 1736332"/>
              <a:gd name="connsiteX23" fmla="*/ 678095 w 904126"/>
              <a:gd name="connsiteY23" fmla="*/ 462337 h 1736332"/>
              <a:gd name="connsiteX24" fmla="*/ 729465 w 904126"/>
              <a:gd name="connsiteY24" fmla="*/ 400692 h 1736332"/>
              <a:gd name="connsiteX25" fmla="*/ 739740 w 904126"/>
              <a:gd name="connsiteY25" fmla="*/ 369869 h 1736332"/>
              <a:gd name="connsiteX26" fmla="*/ 770562 w 904126"/>
              <a:gd name="connsiteY26" fmla="*/ 328773 h 1736332"/>
              <a:gd name="connsiteX27" fmla="*/ 791110 w 904126"/>
              <a:gd name="connsiteY27" fmla="*/ 297950 h 1736332"/>
              <a:gd name="connsiteX28" fmla="*/ 811659 w 904126"/>
              <a:gd name="connsiteY28" fmla="*/ 226031 h 1736332"/>
              <a:gd name="connsiteX29" fmla="*/ 832207 w 904126"/>
              <a:gd name="connsiteY29" fmla="*/ 195209 h 1736332"/>
              <a:gd name="connsiteX30" fmla="*/ 873304 w 904126"/>
              <a:gd name="connsiteY30" fmla="*/ 92467 h 1736332"/>
              <a:gd name="connsiteX31" fmla="*/ 893852 w 904126"/>
              <a:gd name="connsiteY31" fmla="*/ 20548 h 1736332"/>
              <a:gd name="connsiteX32" fmla="*/ 904126 w 904126"/>
              <a:gd name="connsiteY32" fmla="*/ 0 h 1736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4126" h="1736332">
                <a:moveTo>
                  <a:pt x="0" y="1736332"/>
                </a:moveTo>
                <a:cubicBezTo>
                  <a:pt x="13699" y="1719208"/>
                  <a:pt x="28199" y="1702696"/>
                  <a:pt x="41097" y="1684961"/>
                </a:cubicBezTo>
                <a:cubicBezTo>
                  <a:pt x="55622" y="1664989"/>
                  <a:pt x="64731" y="1640779"/>
                  <a:pt x="82193" y="1623317"/>
                </a:cubicBezTo>
                <a:cubicBezTo>
                  <a:pt x="106535" y="1598975"/>
                  <a:pt x="132218" y="1575978"/>
                  <a:pt x="143838" y="1541123"/>
                </a:cubicBezTo>
                <a:cubicBezTo>
                  <a:pt x="153538" y="1512026"/>
                  <a:pt x="153214" y="1503989"/>
                  <a:pt x="174661" y="1479478"/>
                </a:cubicBezTo>
                <a:cubicBezTo>
                  <a:pt x="197378" y="1453516"/>
                  <a:pt x="231663" y="1430849"/>
                  <a:pt x="246580" y="1397285"/>
                </a:cubicBezTo>
                <a:cubicBezTo>
                  <a:pt x="295481" y="1287254"/>
                  <a:pt x="241175" y="1374568"/>
                  <a:pt x="287677" y="1304818"/>
                </a:cubicBezTo>
                <a:cubicBezTo>
                  <a:pt x="297621" y="1274985"/>
                  <a:pt x="296772" y="1268522"/>
                  <a:pt x="318499" y="1243173"/>
                </a:cubicBezTo>
                <a:cubicBezTo>
                  <a:pt x="331107" y="1228464"/>
                  <a:pt x="359596" y="1202076"/>
                  <a:pt x="359596" y="1202076"/>
                </a:cubicBezTo>
                <a:cubicBezTo>
                  <a:pt x="366445" y="1188377"/>
                  <a:pt x="370339" y="1172745"/>
                  <a:pt x="380144" y="1160979"/>
                </a:cubicBezTo>
                <a:cubicBezTo>
                  <a:pt x="388049" y="1151493"/>
                  <a:pt x="402235" y="1149162"/>
                  <a:pt x="410966" y="1140431"/>
                </a:cubicBezTo>
                <a:cubicBezTo>
                  <a:pt x="419697" y="1131700"/>
                  <a:pt x="424665" y="1119883"/>
                  <a:pt x="431515" y="1109609"/>
                </a:cubicBezTo>
                <a:cubicBezTo>
                  <a:pt x="434940" y="1099335"/>
                  <a:pt x="436946" y="1088473"/>
                  <a:pt x="441789" y="1078786"/>
                </a:cubicBezTo>
                <a:cubicBezTo>
                  <a:pt x="466902" y="1028558"/>
                  <a:pt x="459697" y="1068795"/>
                  <a:pt x="472611" y="1017141"/>
                </a:cubicBezTo>
                <a:cubicBezTo>
                  <a:pt x="476846" y="1000200"/>
                  <a:pt x="479098" y="982817"/>
                  <a:pt x="482886" y="965770"/>
                </a:cubicBezTo>
                <a:cubicBezTo>
                  <a:pt x="485949" y="951986"/>
                  <a:pt x="490097" y="938458"/>
                  <a:pt x="493160" y="924674"/>
                </a:cubicBezTo>
                <a:cubicBezTo>
                  <a:pt x="496948" y="907627"/>
                  <a:pt x="497912" y="889870"/>
                  <a:pt x="503434" y="873303"/>
                </a:cubicBezTo>
                <a:cubicBezTo>
                  <a:pt x="512125" y="847228"/>
                  <a:pt x="529497" y="823934"/>
                  <a:pt x="544531" y="801384"/>
                </a:cubicBezTo>
                <a:cubicBezTo>
                  <a:pt x="568984" y="728025"/>
                  <a:pt x="553064" y="757761"/>
                  <a:pt x="585627" y="708917"/>
                </a:cubicBezTo>
                <a:lnTo>
                  <a:pt x="606175" y="647272"/>
                </a:lnTo>
                <a:cubicBezTo>
                  <a:pt x="609600" y="636998"/>
                  <a:pt x="610443" y="625460"/>
                  <a:pt x="616450" y="616449"/>
                </a:cubicBezTo>
                <a:lnTo>
                  <a:pt x="636998" y="585627"/>
                </a:lnTo>
                <a:lnTo>
                  <a:pt x="667820" y="493159"/>
                </a:lnTo>
                <a:cubicBezTo>
                  <a:pt x="671245" y="482885"/>
                  <a:pt x="672088" y="471348"/>
                  <a:pt x="678095" y="462337"/>
                </a:cubicBezTo>
                <a:cubicBezTo>
                  <a:pt x="706702" y="419424"/>
                  <a:pt x="689912" y="440245"/>
                  <a:pt x="729465" y="400692"/>
                </a:cubicBezTo>
                <a:cubicBezTo>
                  <a:pt x="732890" y="390418"/>
                  <a:pt x="734367" y="379272"/>
                  <a:pt x="739740" y="369869"/>
                </a:cubicBezTo>
                <a:cubicBezTo>
                  <a:pt x="748236" y="355002"/>
                  <a:pt x="760609" y="342707"/>
                  <a:pt x="770562" y="328773"/>
                </a:cubicBezTo>
                <a:cubicBezTo>
                  <a:pt x="777739" y="318725"/>
                  <a:pt x="784261" y="308224"/>
                  <a:pt x="791110" y="297950"/>
                </a:cubicBezTo>
                <a:cubicBezTo>
                  <a:pt x="794403" y="284777"/>
                  <a:pt x="804287" y="240774"/>
                  <a:pt x="811659" y="226031"/>
                </a:cubicBezTo>
                <a:cubicBezTo>
                  <a:pt x="817181" y="214987"/>
                  <a:pt x="825358" y="205483"/>
                  <a:pt x="832207" y="195209"/>
                </a:cubicBezTo>
                <a:cubicBezTo>
                  <a:pt x="857598" y="119034"/>
                  <a:pt x="843068" y="152937"/>
                  <a:pt x="873304" y="92467"/>
                </a:cubicBezTo>
                <a:cubicBezTo>
                  <a:pt x="879799" y="66487"/>
                  <a:pt x="884025" y="45114"/>
                  <a:pt x="893852" y="20548"/>
                </a:cubicBezTo>
                <a:cubicBezTo>
                  <a:pt x="896696" y="13438"/>
                  <a:pt x="900701" y="6849"/>
                  <a:pt x="904126"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吹き出し: 円形 19">
            <a:extLst>
              <a:ext uri="{FF2B5EF4-FFF2-40B4-BE49-F238E27FC236}">
                <a16:creationId xmlns:a16="http://schemas.microsoft.com/office/drawing/2014/main" id="{68F3BD5D-3950-4A31-94F2-C19D9DAC7C5E}"/>
              </a:ext>
            </a:extLst>
          </p:cNvPr>
          <p:cNvSpPr/>
          <p:nvPr/>
        </p:nvSpPr>
        <p:spPr>
          <a:xfrm>
            <a:off x="4850477" y="2878818"/>
            <a:ext cx="2088176" cy="1338176"/>
          </a:xfrm>
          <a:prstGeom prst="wedgeEllipseCallout">
            <a:avLst>
              <a:gd name="adj1" fmla="val -144559"/>
              <a:gd name="adj2" fmla="val 8549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このライン上の点を、消費できる</a:t>
            </a:r>
          </a:p>
        </p:txBody>
      </p:sp>
      <p:sp>
        <p:nvSpPr>
          <p:cNvPr id="16" name="吹き出し: 円形 15">
            <a:extLst>
              <a:ext uri="{FF2B5EF4-FFF2-40B4-BE49-F238E27FC236}">
                <a16:creationId xmlns:a16="http://schemas.microsoft.com/office/drawing/2014/main" id="{503A91DD-D9B1-474D-803D-5589E688B7EF}"/>
              </a:ext>
            </a:extLst>
          </p:cNvPr>
          <p:cNvSpPr/>
          <p:nvPr/>
        </p:nvSpPr>
        <p:spPr>
          <a:xfrm>
            <a:off x="3497375" y="1706958"/>
            <a:ext cx="4154190" cy="1094263"/>
          </a:xfrm>
          <a:prstGeom prst="wedgeEllipseCallout">
            <a:avLst>
              <a:gd name="adj1" fmla="val -93296"/>
              <a:gd name="adj2" fmla="val 11561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前の方が幸せだったゾ。。。</a:t>
            </a:r>
          </a:p>
        </p:txBody>
      </p:sp>
      <p:sp>
        <p:nvSpPr>
          <p:cNvPr id="17" name="吹き出し: 円形 16">
            <a:extLst>
              <a:ext uri="{FF2B5EF4-FFF2-40B4-BE49-F238E27FC236}">
                <a16:creationId xmlns:a16="http://schemas.microsoft.com/office/drawing/2014/main" id="{FF458100-E706-4236-A1F9-89443BBD58FB}"/>
              </a:ext>
            </a:extLst>
          </p:cNvPr>
          <p:cNvSpPr/>
          <p:nvPr/>
        </p:nvSpPr>
        <p:spPr>
          <a:xfrm>
            <a:off x="1033553" y="1864046"/>
            <a:ext cx="2219551" cy="1094263"/>
          </a:xfrm>
          <a:prstGeom prst="wedgeEllipseCallout">
            <a:avLst>
              <a:gd name="adj1" fmla="val -30805"/>
              <a:gd name="adj2" fmla="val 790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おら、ココがいいゾ。。。</a:t>
            </a:r>
          </a:p>
        </p:txBody>
      </p:sp>
      <p:sp>
        <p:nvSpPr>
          <p:cNvPr id="19" name="円弧 18">
            <a:extLst>
              <a:ext uri="{FF2B5EF4-FFF2-40B4-BE49-F238E27FC236}">
                <a16:creationId xmlns:a16="http://schemas.microsoft.com/office/drawing/2014/main" id="{6632B732-8760-4F27-BB1A-93D67B13F252}"/>
              </a:ext>
            </a:extLst>
          </p:cNvPr>
          <p:cNvSpPr/>
          <p:nvPr/>
        </p:nvSpPr>
        <p:spPr>
          <a:xfrm rot="11100533">
            <a:off x="1075612" y="1960232"/>
            <a:ext cx="2257363" cy="1681978"/>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A23F98EB-C816-4227-A13E-FC5EA0828576}"/>
              </a:ext>
            </a:extLst>
          </p:cNvPr>
          <p:cNvCxnSpPr>
            <a:cxnSpLocks/>
          </p:cNvCxnSpPr>
          <p:nvPr/>
        </p:nvCxnSpPr>
        <p:spPr>
          <a:xfrm>
            <a:off x="698850" y="3147864"/>
            <a:ext cx="2888955" cy="1167950"/>
          </a:xfrm>
          <a:prstGeom prst="line">
            <a:avLst/>
          </a:prstGeom>
        </p:spPr>
        <p:style>
          <a:lnRef idx="2">
            <a:schemeClr val="dk1"/>
          </a:lnRef>
          <a:fillRef idx="0">
            <a:schemeClr val="dk1"/>
          </a:fillRef>
          <a:effectRef idx="1">
            <a:schemeClr val="dk1"/>
          </a:effectRef>
          <a:fontRef idx="minor">
            <a:schemeClr val="tx1"/>
          </a:fontRef>
        </p:style>
      </p:cxnSp>
      <p:sp>
        <p:nvSpPr>
          <p:cNvPr id="24" name="矢印: 右 23">
            <a:extLst>
              <a:ext uri="{FF2B5EF4-FFF2-40B4-BE49-F238E27FC236}">
                <a16:creationId xmlns:a16="http://schemas.microsoft.com/office/drawing/2014/main" id="{D7E506F9-16E0-4DFD-9FF3-F4D545C59408}"/>
              </a:ext>
            </a:extLst>
          </p:cNvPr>
          <p:cNvSpPr/>
          <p:nvPr/>
        </p:nvSpPr>
        <p:spPr>
          <a:xfrm rot="19540381">
            <a:off x="1394757" y="3850451"/>
            <a:ext cx="56984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68644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線コネクタ 29">
            <a:extLst>
              <a:ext uri="{FF2B5EF4-FFF2-40B4-BE49-F238E27FC236}">
                <a16:creationId xmlns:a16="http://schemas.microsoft.com/office/drawing/2014/main" id="{55F458B7-58FE-46D0-ABD4-C5F8288262AE}"/>
              </a:ext>
            </a:extLst>
          </p:cNvPr>
          <p:cNvCxnSpPr>
            <a:cxnSpLocks/>
          </p:cNvCxnSpPr>
          <p:nvPr/>
        </p:nvCxnSpPr>
        <p:spPr>
          <a:xfrm flipH="1">
            <a:off x="450986" y="4974418"/>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32" name="直線コネクタ 31">
            <a:extLst>
              <a:ext uri="{FF2B5EF4-FFF2-40B4-BE49-F238E27FC236}">
                <a16:creationId xmlns:a16="http://schemas.microsoft.com/office/drawing/2014/main" id="{670F63F1-905B-4BDB-9107-CFD1D8B064DE}"/>
              </a:ext>
            </a:extLst>
          </p:cNvPr>
          <p:cNvCxnSpPr>
            <a:cxnSpLocks/>
          </p:cNvCxnSpPr>
          <p:nvPr/>
        </p:nvCxnSpPr>
        <p:spPr>
          <a:xfrm>
            <a:off x="450985" y="2224636"/>
            <a:ext cx="0" cy="2749782"/>
          </a:xfrm>
          <a:prstGeom prst="line">
            <a:avLst/>
          </a:prstGeom>
        </p:spPr>
        <p:style>
          <a:lnRef idx="3">
            <a:schemeClr val="dk1"/>
          </a:lnRef>
          <a:fillRef idx="0">
            <a:schemeClr val="dk1"/>
          </a:fillRef>
          <a:effectRef idx="2">
            <a:schemeClr val="dk1"/>
          </a:effectRef>
          <a:fontRef idx="minor">
            <a:schemeClr val="tx1"/>
          </a:fontRef>
        </p:style>
      </p:cxnSp>
      <p:sp>
        <p:nvSpPr>
          <p:cNvPr id="4" name="テキスト ボックス 3">
            <a:extLst>
              <a:ext uri="{FF2B5EF4-FFF2-40B4-BE49-F238E27FC236}">
                <a16:creationId xmlns:a16="http://schemas.microsoft.com/office/drawing/2014/main" id="{91EEEF48-6109-41EB-8BC0-6BE66F53AD1E}"/>
              </a:ext>
            </a:extLst>
          </p:cNvPr>
          <p:cNvSpPr txBox="1"/>
          <p:nvPr/>
        </p:nvSpPr>
        <p:spPr>
          <a:xfrm>
            <a:off x="3379177" y="5240282"/>
            <a:ext cx="646331" cy="369332"/>
          </a:xfrm>
          <a:prstGeom prst="rect">
            <a:avLst/>
          </a:prstGeom>
          <a:noFill/>
        </p:spPr>
        <p:txBody>
          <a:bodyPr wrap="none" rtlCol="0">
            <a:spAutoFit/>
          </a:bodyPr>
          <a:lstStyle/>
          <a:p>
            <a:r>
              <a:rPr kumimoji="1" lang="ja-JP" altLang="en-US" dirty="0"/>
              <a:t>１財</a:t>
            </a:r>
          </a:p>
        </p:txBody>
      </p:sp>
      <p:sp>
        <p:nvSpPr>
          <p:cNvPr id="5" name="テキスト ボックス 4">
            <a:extLst>
              <a:ext uri="{FF2B5EF4-FFF2-40B4-BE49-F238E27FC236}">
                <a16:creationId xmlns:a16="http://schemas.microsoft.com/office/drawing/2014/main" id="{631F888E-A434-405E-AEA0-ECADA27BB11F}"/>
              </a:ext>
            </a:extLst>
          </p:cNvPr>
          <p:cNvSpPr txBox="1"/>
          <p:nvPr/>
        </p:nvSpPr>
        <p:spPr>
          <a:xfrm>
            <a:off x="34768" y="1855304"/>
            <a:ext cx="646331" cy="369332"/>
          </a:xfrm>
          <a:prstGeom prst="rect">
            <a:avLst/>
          </a:prstGeom>
          <a:noFill/>
        </p:spPr>
        <p:txBody>
          <a:bodyPr wrap="none" rtlCol="0">
            <a:spAutoFit/>
          </a:bodyPr>
          <a:lstStyle/>
          <a:p>
            <a:r>
              <a:rPr kumimoji="1" lang="ja-JP" altLang="en-US" dirty="0"/>
              <a:t>２財</a:t>
            </a:r>
          </a:p>
        </p:txBody>
      </p:sp>
      <p:cxnSp>
        <p:nvCxnSpPr>
          <p:cNvPr id="7" name="直線コネクタ 6">
            <a:extLst>
              <a:ext uri="{FF2B5EF4-FFF2-40B4-BE49-F238E27FC236}">
                <a16:creationId xmlns:a16="http://schemas.microsoft.com/office/drawing/2014/main" id="{9FDCBDED-8A19-42BA-B000-CF14568FDB4B}"/>
              </a:ext>
            </a:extLst>
          </p:cNvPr>
          <p:cNvCxnSpPr/>
          <p:nvPr/>
        </p:nvCxnSpPr>
        <p:spPr>
          <a:xfrm>
            <a:off x="450985" y="2385391"/>
            <a:ext cx="2697528" cy="2589027"/>
          </a:xfrm>
          <a:prstGeom prst="line">
            <a:avLst/>
          </a:prstGeom>
        </p:spPr>
        <p:style>
          <a:lnRef idx="2">
            <a:schemeClr val="dk1"/>
          </a:lnRef>
          <a:fillRef idx="0">
            <a:schemeClr val="dk1"/>
          </a:fillRef>
          <a:effectRef idx="1">
            <a:schemeClr val="dk1"/>
          </a:effectRef>
          <a:fontRef idx="minor">
            <a:schemeClr val="tx1"/>
          </a:fontRef>
        </p:style>
      </p:cxnSp>
      <p:sp>
        <p:nvSpPr>
          <p:cNvPr id="10" name="テキスト ボックス 9">
            <a:extLst>
              <a:ext uri="{FF2B5EF4-FFF2-40B4-BE49-F238E27FC236}">
                <a16:creationId xmlns:a16="http://schemas.microsoft.com/office/drawing/2014/main" id="{5632A852-CBAE-4754-900A-316E3742CD48}"/>
              </a:ext>
            </a:extLst>
          </p:cNvPr>
          <p:cNvSpPr txBox="1"/>
          <p:nvPr/>
        </p:nvSpPr>
        <p:spPr>
          <a:xfrm>
            <a:off x="414237" y="354103"/>
            <a:ext cx="7366119" cy="523220"/>
          </a:xfrm>
          <a:prstGeom prst="rect">
            <a:avLst/>
          </a:prstGeom>
          <a:noFill/>
        </p:spPr>
        <p:txBody>
          <a:bodyPr wrap="none" rtlCol="0">
            <a:spAutoFit/>
          </a:bodyPr>
          <a:lstStyle/>
          <a:p>
            <a:r>
              <a:rPr kumimoji="1" lang="ja-JP" altLang="en-US" sz="2800" dirty="0"/>
              <a:t>ビフォアー（関税を掛ける前の輸出と輸入）</a:t>
            </a:r>
          </a:p>
        </p:txBody>
      </p:sp>
      <p:sp>
        <p:nvSpPr>
          <p:cNvPr id="29" name="円弧 28">
            <a:extLst>
              <a:ext uri="{FF2B5EF4-FFF2-40B4-BE49-F238E27FC236}">
                <a16:creationId xmlns:a16="http://schemas.microsoft.com/office/drawing/2014/main" id="{1C0AEF5A-C9BD-4050-A185-3B4507DC920F}"/>
              </a:ext>
            </a:extLst>
          </p:cNvPr>
          <p:cNvSpPr/>
          <p:nvPr/>
        </p:nvSpPr>
        <p:spPr>
          <a:xfrm rot="10800000">
            <a:off x="1176922" y="1900570"/>
            <a:ext cx="1579425" cy="1631816"/>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3" name="フリーフォーム: 図形 2">
            <a:extLst>
              <a:ext uri="{FF2B5EF4-FFF2-40B4-BE49-F238E27FC236}">
                <a16:creationId xmlns:a16="http://schemas.microsoft.com/office/drawing/2014/main" id="{9319E421-2078-4CA4-8CDF-7DA896BEF14F}"/>
              </a:ext>
            </a:extLst>
          </p:cNvPr>
          <p:cNvSpPr/>
          <p:nvPr/>
        </p:nvSpPr>
        <p:spPr>
          <a:xfrm>
            <a:off x="1253447" y="2393879"/>
            <a:ext cx="904126" cy="1736332"/>
          </a:xfrm>
          <a:custGeom>
            <a:avLst/>
            <a:gdLst>
              <a:gd name="connsiteX0" fmla="*/ 0 w 904126"/>
              <a:gd name="connsiteY0" fmla="*/ 1736332 h 1736332"/>
              <a:gd name="connsiteX1" fmla="*/ 41097 w 904126"/>
              <a:gd name="connsiteY1" fmla="*/ 1684961 h 1736332"/>
              <a:gd name="connsiteX2" fmla="*/ 82193 w 904126"/>
              <a:gd name="connsiteY2" fmla="*/ 1623317 h 1736332"/>
              <a:gd name="connsiteX3" fmla="*/ 143838 w 904126"/>
              <a:gd name="connsiteY3" fmla="*/ 1541123 h 1736332"/>
              <a:gd name="connsiteX4" fmla="*/ 174661 w 904126"/>
              <a:gd name="connsiteY4" fmla="*/ 1479478 h 1736332"/>
              <a:gd name="connsiteX5" fmla="*/ 246580 w 904126"/>
              <a:gd name="connsiteY5" fmla="*/ 1397285 h 1736332"/>
              <a:gd name="connsiteX6" fmla="*/ 287677 w 904126"/>
              <a:gd name="connsiteY6" fmla="*/ 1304818 h 1736332"/>
              <a:gd name="connsiteX7" fmla="*/ 318499 w 904126"/>
              <a:gd name="connsiteY7" fmla="*/ 1243173 h 1736332"/>
              <a:gd name="connsiteX8" fmla="*/ 359596 w 904126"/>
              <a:gd name="connsiteY8" fmla="*/ 1202076 h 1736332"/>
              <a:gd name="connsiteX9" fmla="*/ 380144 w 904126"/>
              <a:gd name="connsiteY9" fmla="*/ 1160979 h 1736332"/>
              <a:gd name="connsiteX10" fmla="*/ 410966 w 904126"/>
              <a:gd name="connsiteY10" fmla="*/ 1140431 h 1736332"/>
              <a:gd name="connsiteX11" fmla="*/ 431515 w 904126"/>
              <a:gd name="connsiteY11" fmla="*/ 1109609 h 1736332"/>
              <a:gd name="connsiteX12" fmla="*/ 441789 w 904126"/>
              <a:gd name="connsiteY12" fmla="*/ 1078786 h 1736332"/>
              <a:gd name="connsiteX13" fmla="*/ 472611 w 904126"/>
              <a:gd name="connsiteY13" fmla="*/ 1017141 h 1736332"/>
              <a:gd name="connsiteX14" fmla="*/ 482886 w 904126"/>
              <a:gd name="connsiteY14" fmla="*/ 965770 h 1736332"/>
              <a:gd name="connsiteX15" fmla="*/ 493160 w 904126"/>
              <a:gd name="connsiteY15" fmla="*/ 924674 h 1736332"/>
              <a:gd name="connsiteX16" fmla="*/ 503434 w 904126"/>
              <a:gd name="connsiteY16" fmla="*/ 873303 h 1736332"/>
              <a:gd name="connsiteX17" fmla="*/ 544531 w 904126"/>
              <a:gd name="connsiteY17" fmla="*/ 801384 h 1736332"/>
              <a:gd name="connsiteX18" fmla="*/ 585627 w 904126"/>
              <a:gd name="connsiteY18" fmla="*/ 708917 h 1736332"/>
              <a:gd name="connsiteX19" fmla="*/ 606175 w 904126"/>
              <a:gd name="connsiteY19" fmla="*/ 647272 h 1736332"/>
              <a:gd name="connsiteX20" fmla="*/ 616450 w 904126"/>
              <a:gd name="connsiteY20" fmla="*/ 616449 h 1736332"/>
              <a:gd name="connsiteX21" fmla="*/ 636998 w 904126"/>
              <a:gd name="connsiteY21" fmla="*/ 585627 h 1736332"/>
              <a:gd name="connsiteX22" fmla="*/ 667820 w 904126"/>
              <a:gd name="connsiteY22" fmla="*/ 493159 h 1736332"/>
              <a:gd name="connsiteX23" fmla="*/ 678095 w 904126"/>
              <a:gd name="connsiteY23" fmla="*/ 462337 h 1736332"/>
              <a:gd name="connsiteX24" fmla="*/ 729465 w 904126"/>
              <a:gd name="connsiteY24" fmla="*/ 400692 h 1736332"/>
              <a:gd name="connsiteX25" fmla="*/ 739740 w 904126"/>
              <a:gd name="connsiteY25" fmla="*/ 369869 h 1736332"/>
              <a:gd name="connsiteX26" fmla="*/ 770562 w 904126"/>
              <a:gd name="connsiteY26" fmla="*/ 328773 h 1736332"/>
              <a:gd name="connsiteX27" fmla="*/ 791110 w 904126"/>
              <a:gd name="connsiteY27" fmla="*/ 297950 h 1736332"/>
              <a:gd name="connsiteX28" fmla="*/ 811659 w 904126"/>
              <a:gd name="connsiteY28" fmla="*/ 226031 h 1736332"/>
              <a:gd name="connsiteX29" fmla="*/ 832207 w 904126"/>
              <a:gd name="connsiteY29" fmla="*/ 195209 h 1736332"/>
              <a:gd name="connsiteX30" fmla="*/ 873304 w 904126"/>
              <a:gd name="connsiteY30" fmla="*/ 92467 h 1736332"/>
              <a:gd name="connsiteX31" fmla="*/ 893852 w 904126"/>
              <a:gd name="connsiteY31" fmla="*/ 20548 h 1736332"/>
              <a:gd name="connsiteX32" fmla="*/ 904126 w 904126"/>
              <a:gd name="connsiteY32" fmla="*/ 0 h 1736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4126" h="1736332">
                <a:moveTo>
                  <a:pt x="0" y="1736332"/>
                </a:moveTo>
                <a:cubicBezTo>
                  <a:pt x="13699" y="1719208"/>
                  <a:pt x="28199" y="1702696"/>
                  <a:pt x="41097" y="1684961"/>
                </a:cubicBezTo>
                <a:cubicBezTo>
                  <a:pt x="55622" y="1664989"/>
                  <a:pt x="64731" y="1640779"/>
                  <a:pt x="82193" y="1623317"/>
                </a:cubicBezTo>
                <a:cubicBezTo>
                  <a:pt x="106535" y="1598975"/>
                  <a:pt x="132218" y="1575978"/>
                  <a:pt x="143838" y="1541123"/>
                </a:cubicBezTo>
                <a:cubicBezTo>
                  <a:pt x="153538" y="1512026"/>
                  <a:pt x="153214" y="1503989"/>
                  <a:pt x="174661" y="1479478"/>
                </a:cubicBezTo>
                <a:cubicBezTo>
                  <a:pt x="197378" y="1453516"/>
                  <a:pt x="231663" y="1430849"/>
                  <a:pt x="246580" y="1397285"/>
                </a:cubicBezTo>
                <a:cubicBezTo>
                  <a:pt x="295481" y="1287254"/>
                  <a:pt x="241175" y="1374568"/>
                  <a:pt x="287677" y="1304818"/>
                </a:cubicBezTo>
                <a:cubicBezTo>
                  <a:pt x="297621" y="1274985"/>
                  <a:pt x="296772" y="1268522"/>
                  <a:pt x="318499" y="1243173"/>
                </a:cubicBezTo>
                <a:cubicBezTo>
                  <a:pt x="331107" y="1228464"/>
                  <a:pt x="359596" y="1202076"/>
                  <a:pt x="359596" y="1202076"/>
                </a:cubicBezTo>
                <a:cubicBezTo>
                  <a:pt x="366445" y="1188377"/>
                  <a:pt x="370339" y="1172745"/>
                  <a:pt x="380144" y="1160979"/>
                </a:cubicBezTo>
                <a:cubicBezTo>
                  <a:pt x="388049" y="1151493"/>
                  <a:pt x="402235" y="1149162"/>
                  <a:pt x="410966" y="1140431"/>
                </a:cubicBezTo>
                <a:cubicBezTo>
                  <a:pt x="419697" y="1131700"/>
                  <a:pt x="424665" y="1119883"/>
                  <a:pt x="431515" y="1109609"/>
                </a:cubicBezTo>
                <a:cubicBezTo>
                  <a:pt x="434940" y="1099335"/>
                  <a:pt x="436946" y="1088473"/>
                  <a:pt x="441789" y="1078786"/>
                </a:cubicBezTo>
                <a:cubicBezTo>
                  <a:pt x="466902" y="1028558"/>
                  <a:pt x="459697" y="1068795"/>
                  <a:pt x="472611" y="1017141"/>
                </a:cubicBezTo>
                <a:cubicBezTo>
                  <a:pt x="476846" y="1000200"/>
                  <a:pt x="479098" y="982817"/>
                  <a:pt x="482886" y="965770"/>
                </a:cubicBezTo>
                <a:cubicBezTo>
                  <a:pt x="485949" y="951986"/>
                  <a:pt x="490097" y="938458"/>
                  <a:pt x="493160" y="924674"/>
                </a:cubicBezTo>
                <a:cubicBezTo>
                  <a:pt x="496948" y="907627"/>
                  <a:pt x="497912" y="889870"/>
                  <a:pt x="503434" y="873303"/>
                </a:cubicBezTo>
                <a:cubicBezTo>
                  <a:pt x="512125" y="847228"/>
                  <a:pt x="529497" y="823934"/>
                  <a:pt x="544531" y="801384"/>
                </a:cubicBezTo>
                <a:cubicBezTo>
                  <a:pt x="568984" y="728025"/>
                  <a:pt x="553064" y="757761"/>
                  <a:pt x="585627" y="708917"/>
                </a:cubicBezTo>
                <a:lnTo>
                  <a:pt x="606175" y="647272"/>
                </a:lnTo>
                <a:cubicBezTo>
                  <a:pt x="609600" y="636998"/>
                  <a:pt x="610443" y="625460"/>
                  <a:pt x="616450" y="616449"/>
                </a:cubicBezTo>
                <a:lnTo>
                  <a:pt x="636998" y="585627"/>
                </a:lnTo>
                <a:lnTo>
                  <a:pt x="667820" y="493159"/>
                </a:lnTo>
                <a:cubicBezTo>
                  <a:pt x="671245" y="482885"/>
                  <a:pt x="672088" y="471348"/>
                  <a:pt x="678095" y="462337"/>
                </a:cubicBezTo>
                <a:cubicBezTo>
                  <a:pt x="706702" y="419424"/>
                  <a:pt x="689912" y="440245"/>
                  <a:pt x="729465" y="400692"/>
                </a:cubicBezTo>
                <a:cubicBezTo>
                  <a:pt x="732890" y="390418"/>
                  <a:pt x="734367" y="379272"/>
                  <a:pt x="739740" y="369869"/>
                </a:cubicBezTo>
                <a:cubicBezTo>
                  <a:pt x="748236" y="355002"/>
                  <a:pt x="760609" y="342707"/>
                  <a:pt x="770562" y="328773"/>
                </a:cubicBezTo>
                <a:cubicBezTo>
                  <a:pt x="777739" y="318725"/>
                  <a:pt x="784261" y="308224"/>
                  <a:pt x="791110" y="297950"/>
                </a:cubicBezTo>
                <a:cubicBezTo>
                  <a:pt x="794403" y="284777"/>
                  <a:pt x="804287" y="240774"/>
                  <a:pt x="811659" y="226031"/>
                </a:cubicBezTo>
                <a:cubicBezTo>
                  <a:pt x="817181" y="214987"/>
                  <a:pt x="825358" y="205483"/>
                  <a:pt x="832207" y="195209"/>
                </a:cubicBezTo>
                <a:cubicBezTo>
                  <a:pt x="857598" y="119034"/>
                  <a:pt x="843068" y="152937"/>
                  <a:pt x="873304" y="92467"/>
                </a:cubicBezTo>
                <a:cubicBezTo>
                  <a:pt x="879799" y="66487"/>
                  <a:pt x="884025" y="45114"/>
                  <a:pt x="893852" y="20548"/>
                </a:cubicBezTo>
                <a:cubicBezTo>
                  <a:pt x="896696" y="13438"/>
                  <a:pt x="900701" y="6849"/>
                  <a:pt x="904126"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吹き出し: 円形 19">
            <a:extLst>
              <a:ext uri="{FF2B5EF4-FFF2-40B4-BE49-F238E27FC236}">
                <a16:creationId xmlns:a16="http://schemas.microsoft.com/office/drawing/2014/main" id="{68F3BD5D-3950-4A31-94F2-C19D9DAC7C5E}"/>
              </a:ext>
            </a:extLst>
          </p:cNvPr>
          <p:cNvSpPr/>
          <p:nvPr/>
        </p:nvSpPr>
        <p:spPr>
          <a:xfrm>
            <a:off x="4850477" y="2878818"/>
            <a:ext cx="2088176" cy="1338176"/>
          </a:xfrm>
          <a:prstGeom prst="wedgeEllipseCallout">
            <a:avLst>
              <a:gd name="adj1" fmla="val -144559"/>
              <a:gd name="adj2" fmla="val 8549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このライン上の点を、消費できる</a:t>
            </a:r>
          </a:p>
        </p:txBody>
      </p:sp>
      <p:sp>
        <p:nvSpPr>
          <p:cNvPr id="16" name="吹き出し: 円形 15">
            <a:extLst>
              <a:ext uri="{FF2B5EF4-FFF2-40B4-BE49-F238E27FC236}">
                <a16:creationId xmlns:a16="http://schemas.microsoft.com/office/drawing/2014/main" id="{503A91DD-D9B1-474D-803D-5589E688B7EF}"/>
              </a:ext>
            </a:extLst>
          </p:cNvPr>
          <p:cNvSpPr/>
          <p:nvPr/>
        </p:nvSpPr>
        <p:spPr>
          <a:xfrm>
            <a:off x="3497375" y="1706958"/>
            <a:ext cx="4154190" cy="1094263"/>
          </a:xfrm>
          <a:prstGeom prst="wedgeEllipseCallout">
            <a:avLst>
              <a:gd name="adj1" fmla="val -93296"/>
              <a:gd name="adj2" fmla="val 11561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前の方が幸せだったゾ。。。</a:t>
            </a:r>
          </a:p>
        </p:txBody>
      </p:sp>
      <p:sp>
        <p:nvSpPr>
          <p:cNvPr id="17" name="吹き出し: 円形 16">
            <a:extLst>
              <a:ext uri="{FF2B5EF4-FFF2-40B4-BE49-F238E27FC236}">
                <a16:creationId xmlns:a16="http://schemas.microsoft.com/office/drawing/2014/main" id="{FF458100-E706-4236-A1F9-89443BBD58FB}"/>
              </a:ext>
            </a:extLst>
          </p:cNvPr>
          <p:cNvSpPr/>
          <p:nvPr/>
        </p:nvSpPr>
        <p:spPr>
          <a:xfrm>
            <a:off x="1033553" y="1864046"/>
            <a:ext cx="2219551" cy="1094263"/>
          </a:xfrm>
          <a:prstGeom prst="wedgeEllipseCallout">
            <a:avLst>
              <a:gd name="adj1" fmla="val -30805"/>
              <a:gd name="adj2" fmla="val 790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おら、ココがいいゾ。。。</a:t>
            </a:r>
          </a:p>
        </p:txBody>
      </p:sp>
      <p:sp>
        <p:nvSpPr>
          <p:cNvPr id="19" name="円弧 18">
            <a:extLst>
              <a:ext uri="{FF2B5EF4-FFF2-40B4-BE49-F238E27FC236}">
                <a16:creationId xmlns:a16="http://schemas.microsoft.com/office/drawing/2014/main" id="{6632B732-8760-4F27-BB1A-93D67B13F252}"/>
              </a:ext>
            </a:extLst>
          </p:cNvPr>
          <p:cNvSpPr/>
          <p:nvPr/>
        </p:nvSpPr>
        <p:spPr>
          <a:xfrm rot="11100533">
            <a:off x="1075612" y="1960232"/>
            <a:ext cx="2257363" cy="1681978"/>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A23F98EB-C816-4227-A13E-FC5EA0828576}"/>
              </a:ext>
            </a:extLst>
          </p:cNvPr>
          <p:cNvCxnSpPr>
            <a:cxnSpLocks/>
          </p:cNvCxnSpPr>
          <p:nvPr/>
        </p:nvCxnSpPr>
        <p:spPr>
          <a:xfrm>
            <a:off x="698850" y="3147864"/>
            <a:ext cx="2888955" cy="1167950"/>
          </a:xfrm>
          <a:prstGeom prst="line">
            <a:avLst/>
          </a:prstGeom>
        </p:spPr>
        <p:style>
          <a:lnRef idx="2">
            <a:schemeClr val="dk1"/>
          </a:lnRef>
          <a:fillRef idx="0">
            <a:schemeClr val="dk1"/>
          </a:fillRef>
          <a:effectRef idx="1">
            <a:schemeClr val="dk1"/>
          </a:effectRef>
          <a:fontRef idx="minor">
            <a:schemeClr val="tx1"/>
          </a:fontRef>
        </p:style>
      </p:cxnSp>
      <p:sp>
        <p:nvSpPr>
          <p:cNvPr id="24" name="矢印: 右 23">
            <a:extLst>
              <a:ext uri="{FF2B5EF4-FFF2-40B4-BE49-F238E27FC236}">
                <a16:creationId xmlns:a16="http://schemas.microsoft.com/office/drawing/2014/main" id="{2D3F2477-1D88-402E-94B4-AF69877F2F74}"/>
              </a:ext>
            </a:extLst>
          </p:cNvPr>
          <p:cNvSpPr/>
          <p:nvPr/>
        </p:nvSpPr>
        <p:spPr>
          <a:xfrm rot="19540381">
            <a:off x="1394757" y="3850451"/>
            <a:ext cx="56984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8" name="直線コネクタ 17">
            <a:extLst>
              <a:ext uri="{FF2B5EF4-FFF2-40B4-BE49-F238E27FC236}">
                <a16:creationId xmlns:a16="http://schemas.microsoft.com/office/drawing/2014/main" id="{3E61C308-ED0E-4D57-B45F-27DC94BB33A6}"/>
              </a:ext>
            </a:extLst>
          </p:cNvPr>
          <p:cNvCxnSpPr>
            <a:cxnSpLocks/>
          </p:cNvCxnSpPr>
          <p:nvPr/>
        </p:nvCxnSpPr>
        <p:spPr>
          <a:xfrm>
            <a:off x="1949297" y="2243474"/>
            <a:ext cx="0" cy="2749782"/>
          </a:xfrm>
          <a:prstGeom prst="line">
            <a:avLst/>
          </a:prstGeom>
        </p:spPr>
        <p:style>
          <a:lnRef idx="3">
            <a:schemeClr val="dk1"/>
          </a:lnRef>
          <a:fillRef idx="0">
            <a:schemeClr val="dk1"/>
          </a:fillRef>
          <a:effectRef idx="2">
            <a:schemeClr val="dk1"/>
          </a:effectRef>
          <a:fontRef idx="minor">
            <a:schemeClr val="tx1"/>
          </a:fontRef>
        </p:style>
      </p:cxnSp>
      <p:cxnSp>
        <p:nvCxnSpPr>
          <p:cNvPr id="21" name="直線コネクタ 20">
            <a:extLst>
              <a:ext uri="{FF2B5EF4-FFF2-40B4-BE49-F238E27FC236}">
                <a16:creationId xmlns:a16="http://schemas.microsoft.com/office/drawing/2014/main" id="{3052CD22-203A-48E7-8317-C2B1BB6CE51A}"/>
              </a:ext>
            </a:extLst>
          </p:cNvPr>
          <p:cNvCxnSpPr>
            <a:cxnSpLocks/>
          </p:cNvCxnSpPr>
          <p:nvPr/>
        </p:nvCxnSpPr>
        <p:spPr>
          <a:xfrm>
            <a:off x="1435590" y="2233200"/>
            <a:ext cx="0" cy="2749782"/>
          </a:xfrm>
          <a:prstGeom prst="line">
            <a:avLst/>
          </a:prstGeom>
        </p:spPr>
        <p:style>
          <a:lnRef idx="3">
            <a:schemeClr val="dk1"/>
          </a:lnRef>
          <a:fillRef idx="0">
            <a:schemeClr val="dk1"/>
          </a:fillRef>
          <a:effectRef idx="2">
            <a:schemeClr val="dk1"/>
          </a:effectRef>
          <a:fontRef idx="minor">
            <a:schemeClr val="tx1"/>
          </a:fontRef>
        </p:style>
      </p:cxnSp>
      <p:cxnSp>
        <p:nvCxnSpPr>
          <p:cNvPr id="25" name="直線コネクタ 24">
            <a:extLst>
              <a:ext uri="{FF2B5EF4-FFF2-40B4-BE49-F238E27FC236}">
                <a16:creationId xmlns:a16="http://schemas.microsoft.com/office/drawing/2014/main" id="{52AC967A-475F-4DF0-BB39-68016274CF35}"/>
              </a:ext>
            </a:extLst>
          </p:cNvPr>
          <p:cNvCxnSpPr>
            <a:cxnSpLocks/>
          </p:cNvCxnSpPr>
          <p:nvPr/>
        </p:nvCxnSpPr>
        <p:spPr>
          <a:xfrm flipH="1">
            <a:off x="233521" y="3842546"/>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26" name="直線コネクタ 25">
            <a:extLst>
              <a:ext uri="{FF2B5EF4-FFF2-40B4-BE49-F238E27FC236}">
                <a16:creationId xmlns:a16="http://schemas.microsoft.com/office/drawing/2014/main" id="{A3D92DD4-82F3-4B15-BE10-50602E98A214}"/>
              </a:ext>
            </a:extLst>
          </p:cNvPr>
          <p:cNvCxnSpPr>
            <a:cxnSpLocks/>
          </p:cNvCxnSpPr>
          <p:nvPr/>
        </p:nvCxnSpPr>
        <p:spPr>
          <a:xfrm flipH="1">
            <a:off x="293455" y="3327124"/>
            <a:ext cx="3262885"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689927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線コネクタ 29">
            <a:extLst>
              <a:ext uri="{FF2B5EF4-FFF2-40B4-BE49-F238E27FC236}">
                <a16:creationId xmlns:a16="http://schemas.microsoft.com/office/drawing/2014/main" id="{55F458B7-58FE-46D0-ABD4-C5F8288262AE}"/>
              </a:ext>
            </a:extLst>
          </p:cNvPr>
          <p:cNvCxnSpPr>
            <a:cxnSpLocks/>
          </p:cNvCxnSpPr>
          <p:nvPr/>
        </p:nvCxnSpPr>
        <p:spPr>
          <a:xfrm flipH="1">
            <a:off x="450986" y="4974418"/>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32" name="直線コネクタ 31">
            <a:extLst>
              <a:ext uri="{FF2B5EF4-FFF2-40B4-BE49-F238E27FC236}">
                <a16:creationId xmlns:a16="http://schemas.microsoft.com/office/drawing/2014/main" id="{670F63F1-905B-4BDB-9107-CFD1D8B064DE}"/>
              </a:ext>
            </a:extLst>
          </p:cNvPr>
          <p:cNvCxnSpPr>
            <a:cxnSpLocks/>
          </p:cNvCxnSpPr>
          <p:nvPr/>
        </p:nvCxnSpPr>
        <p:spPr>
          <a:xfrm>
            <a:off x="450985" y="2224636"/>
            <a:ext cx="0" cy="2749782"/>
          </a:xfrm>
          <a:prstGeom prst="line">
            <a:avLst/>
          </a:prstGeom>
        </p:spPr>
        <p:style>
          <a:lnRef idx="3">
            <a:schemeClr val="dk1"/>
          </a:lnRef>
          <a:fillRef idx="0">
            <a:schemeClr val="dk1"/>
          </a:fillRef>
          <a:effectRef idx="2">
            <a:schemeClr val="dk1"/>
          </a:effectRef>
          <a:fontRef idx="minor">
            <a:schemeClr val="tx1"/>
          </a:fontRef>
        </p:style>
      </p:cxnSp>
      <p:sp>
        <p:nvSpPr>
          <p:cNvPr id="4" name="テキスト ボックス 3">
            <a:extLst>
              <a:ext uri="{FF2B5EF4-FFF2-40B4-BE49-F238E27FC236}">
                <a16:creationId xmlns:a16="http://schemas.microsoft.com/office/drawing/2014/main" id="{91EEEF48-6109-41EB-8BC0-6BE66F53AD1E}"/>
              </a:ext>
            </a:extLst>
          </p:cNvPr>
          <p:cNvSpPr txBox="1"/>
          <p:nvPr/>
        </p:nvSpPr>
        <p:spPr>
          <a:xfrm>
            <a:off x="3379177" y="5240282"/>
            <a:ext cx="646331" cy="369332"/>
          </a:xfrm>
          <a:prstGeom prst="rect">
            <a:avLst/>
          </a:prstGeom>
          <a:noFill/>
        </p:spPr>
        <p:txBody>
          <a:bodyPr wrap="none" rtlCol="0">
            <a:spAutoFit/>
          </a:bodyPr>
          <a:lstStyle/>
          <a:p>
            <a:r>
              <a:rPr kumimoji="1" lang="ja-JP" altLang="en-US" dirty="0"/>
              <a:t>１財</a:t>
            </a:r>
          </a:p>
        </p:txBody>
      </p:sp>
      <p:sp>
        <p:nvSpPr>
          <p:cNvPr id="5" name="テキスト ボックス 4">
            <a:extLst>
              <a:ext uri="{FF2B5EF4-FFF2-40B4-BE49-F238E27FC236}">
                <a16:creationId xmlns:a16="http://schemas.microsoft.com/office/drawing/2014/main" id="{631F888E-A434-405E-AEA0-ECADA27BB11F}"/>
              </a:ext>
            </a:extLst>
          </p:cNvPr>
          <p:cNvSpPr txBox="1"/>
          <p:nvPr/>
        </p:nvSpPr>
        <p:spPr>
          <a:xfrm>
            <a:off x="34768" y="1855304"/>
            <a:ext cx="646331" cy="369332"/>
          </a:xfrm>
          <a:prstGeom prst="rect">
            <a:avLst/>
          </a:prstGeom>
          <a:noFill/>
        </p:spPr>
        <p:txBody>
          <a:bodyPr wrap="none" rtlCol="0">
            <a:spAutoFit/>
          </a:bodyPr>
          <a:lstStyle/>
          <a:p>
            <a:r>
              <a:rPr kumimoji="1" lang="ja-JP" altLang="en-US" dirty="0"/>
              <a:t>２財</a:t>
            </a:r>
          </a:p>
        </p:txBody>
      </p:sp>
      <p:cxnSp>
        <p:nvCxnSpPr>
          <p:cNvPr id="7" name="直線コネクタ 6">
            <a:extLst>
              <a:ext uri="{FF2B5EF4-FFF2-40B4-BE49-F238E27FC236}">
                <a16:creationId xmlns:a16="http://schemas.microsoft.com/office/drawing/2014/main" id="{9FDCBDED-8A19-42BA-B000-CF14568FDB4B}"/>
              </a:ext>
            </a:extLst>
          </p:cNvPr>
          <p:cNvCxnSpPr/>
          <p:nvPr/>
        </p:nvCxnSpPr>
        <p:spPr>
          <a:xfrm>
            <a:off x="450985" y="2385391"/>
            <a:ext cx="2697528" cy="2589027"/>
          </a:xfrm>
          <a:prstGeom prst="line">
            <a:avLst/>
          </a:prstGeom>
        </p:spPr>
        <p:style>
          <a:lnRef idx="2">
            <a:schemeClr val="dk1"/>
          </a:lnRef>
          <a:fillRef idx="0">
            <a:schemeClr val="dk1"/>
          </a:fillRef>
          <a:effectRef idx="1">
            <a:schemeClr val="dk1"/>
          </a:effectRef>
          <a:fontRef idx="minor">
            <a:schemeClr val="tx1"/>
          </a:fontRef>
        </p:style>
      </p:cxnSp>
      <p:sp>
        <p:nvSpPr>
          <p:cNvPr id="10" name="テキスト ボックス 9">
            <a:extLst>
              <a:ext uri="{FF2B5EF4-FFF2-40B4-BE49-F238E27FC236}">
                <a16:creationId xmlns:a16="http://schemas.microsoft.com/office/drawing/2014/main" id="{5632A852-CBAE-4754-900A-316E3742CD48}"/>
              </a:ext>
            </a:extLst>
          </p:cNvPr>
          <p:cNvSpPr txBox="1"/>
          <p:nvPr/>
        </p:nvSpPr>
        <p:spPr>
          <a:xfrm>
            <a:off x="414237" y="354103"/>
            <a:ext cx="7007046" cy="523220"/>
          </a:xfrm>
          <a:prstGeom prst="rect">
            <a:avLst/>
          </a:prstGeom>
          <a:noFill/>
        </p:spPr>
        <p:txBody>
          <a:bodyPr wrap="none" rtlCol="0">
            <a:spAutoFit/>
          </a:bodyPr>
          <a:lstStyle/>
          <a:p>
            <a:r>
              <a:rPr kumimoji="1" lang="ja-JP" altLang="en-US" sz="2800" dirty="0"/>
              <a:t>アフター（関税を掛けた後の輸出と輸入）</a:t>
            </a:r>
          </a:p>
        </p:txBody>
      </p:sp>
      <p:sp>
        <p:nvSpPr>
          <p:cNvPr id="29" name="円弧 28">
            <a:extLst>
              <a:ext uri="{FF2B5EF4-FFF2-40B4-BE49-F238E27FC236}">
                <a16:creationId xmlns:a16="http://schemas.microsoft.com/office/drawing/2014/main" id="{1C0AEF5A-C9BD-4050-A185-3B4507DC920F}"/>
              </a:ext>
            </a:extLst>
          </p:cNvPr>
          <p:cNvSpPr/>
          <p:nvPr/>
        </p:nvSpPr>
        <p:spPr>
          <a:xfrm rot="10800000">
            <a:off x="1176922" y="1900570"/>
            <a:ext cx="1579425" cy="1631816"/>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sp>
        <p:nvSpPr>
          <p:cNvPr id="3" name="フリーフォーム: 図形 2">
            <a:extLst>
              <a:ext uri="{FF2B5EF4-FFF2-40B4-BE49-F238E27FC236}">
                <a16:creationId xmlns:a16="http://schemas.microsoft.com/office/drawing/2014/main" id="{9319E421-2078-4CA4-8CDF-7DA896BEF14F}"/>
              </a:ext>
            </a:extLst>
          </p:cNvPr>
          <p:cNvSpPr/>
          <p:nvPr/>
        </p:nvSpPr>
        <p:spPr>
          <a:xfrm>
            <a:off x="1253447" y="2393879"/>
            <a:ext cx="904126" cy="1736332"/>
          </a:xfrm>
          <a:custGeom>
            <a:avLst/>
            <a:gdLst>
              <a:gd name="connsiteX0" fmla="*/ 0 w 904126"/>
              <a:gd name="connsiteY0" fmla="*/ 1736332 h 1736332"/>
              <a:gd name="connsiteX1" fmla="*/ 41097 w 904126"/>
              <a:gd name="connsiteY1" fmla="*/ 1684961 h 1736332"/>
              <a:gd name="connsiteX2" fmla="*/ 82193 w 904126"/>
              <a:gd name="connsiteY2" fmla="*/ 1623317 h 1736332"/>
              <a:gd name="connsiteX3" fmla="*/ 143838 w 904126"/>
              <a:gd name="connsiteY3" fmla="*/ 1541123 h 1736332"/>
              <a:gd name="connsiteX4" fmla="*/ 174661 w 904126"/>
              <a:gd name="connsiteY4" fmla="*/ 1479478 h 1736332"/>
              <a:gd name="connsiteX5" fmla="*/ 246580 w 904126"/>
              <a:gd name="connsiteY5" fmla="*/ 1397285 h 1736332"/>
              <a:gd name="connsiteX6" fmla="*/ 287677 w 904126"/>
              <a:gd name="connsiteY6" fmla="*/ 1304818 h 1736332"/>
              <a:gd name="connsiteX7" fmla="*/ 318499 w 904126"/>
              <a:gd name="connsiteY7" fmla="*/ 1243173 h 1736332"/>
              <a:gd name="connsiteX8" fmla="*/ 359596 w 904126"/>
              <a:gd name="connsiteY8" fmla="*/ 1202076 h 1736332"/>
              <a:gd name="connsiteX9" fmla="*/ 380144 w 904126"/>
              <a:gd name="connsiteY9" fmla="*/ 1160979 h 1736332"/>
              <a:gd name="connsiteX10" fmla="*/ 410966 w 904126"/>
              <a:gd name="connsiteY10" fmla="*/ 1140431 h 1736332"/>
              <a:gd name="connsiteX11" fmla="*/ 431515 w 904126"/>
              <a:gd name="connsiteY11" fmla="*/ 1109609 h 1736332"/>
              <a:gd name="connsiteX12" fmla="*/ 441789 w 904126"/>
              <a:gd name="connsiteY12" fmla="*/ 1078786 h 1736332"/>
              <a:gd name="connsiteX13" fmla="*/ 472611 w 904126"/>
              <a:gd name="connsiteY13" fmla="*/ 1017141 h 1736332"/>
              <a:gd name="connsiteX14" fmla="*/ 482886 w 904126"/>
              <a:gd name="connsiteY14" fmla="*/ 965770 h 1736332"/>
              <a:gd name="connsiteX15" fmla="*/ 493160 w 904126"/>
              <a:gd name="connsiteY15" fmla="*/ 924674 h 1736332"/>
              <a:gd name="connsiteX16" fmla="*/ 503434 w 904126"/>
              <a:gd name="connsiteY16" fmla="*/ 873303 h 1736332"/>
              <a:gd name="connsiteX17" fmla="*/ 544531 w 904126"/>
              <a:gd name="connsiteY17" fmla="*/ 801384 h 1736332"/>
              <a:gd name="connsiteX18" fmla="*/ 585627 w 904126"/>
              <a:gd name="connsiteY18" fmla="*/ 708917 h 1736332"/>
              <a:gd name="connsiteX19" fmla="*/ 606175 w 904126"/>
              <a:gd name="connsiteY19" fmla="*/ 647272 h 1736332"/>
              <a:gd name="connsiteX20" fmla="*/ 616450 w 904126"/>
              <a:gd name="connsiteY20" fmla="*/ 616449 h 1736332"/>
              <a:gd name="connsiteX21" fmla="*/ 636998 w 904126"/>
              <a:gd name="connsiteY21" fmla="*/ 585627 h 1736332"/>
              <a:gd name="connsiteX22" fmla="*/ 667820 w 904126"/>
              <a:gd name="connsiteY22" fmla="*/ 493159 h 1736332"/>
              <a:gd name="connsiteX23" fmla="*/ 678095 w 904126"/>
              <a:gd name="connsiteY23" fmla="*/ 462337 h 1736332"/>
              <a:gd name="connsiteX24" fmla="*/ 729465 w 904126"/>
              <a:gd name="connsiteY24" fmla="*/ 400692 h 1736332"/>
              <a:gd name="connsiteX25" fmla="*/ 739740 w 904126"/>
              <a:gd name="connsiteY25" fmla="*/ 369869 h 1736332"/>
              <a:gd name="connsiteX26" fmla="*/ 770562 w 904126"/>
              <a:gd name="connsiteY26" fmla="*/ 328773 h 1736332"/>
              <a:gd name="connsiteX27" fmla="*/ 791110 w 904126"/>
              <a:gd name="connsiteY27" fmla="*/ 297950 h 1736332"/>
              <a:gd name="connsiteX28" fmla="*/ 811659 w 904126"/>
              <a:gd name="connsiteY28" fmla="*/ 226031 h 1736332"/>
              <a:gd name="connsiteX29" fmla="*/ 832207 w 904126"/>
              <a:gd name="connsiteY29" fmla="*/ 195209 h 1736332"/>
              <a:gd name="connsiteX30" fmla="*/ 873304 w 904126"/>
              <a:gd name="connsiteY30" fmla="*/ 92467 h 1736332"/>
              <a:gd name="connsiteX31" fmla="*/ 893852 w 904126"/>
              <a:gd name="connsiteY31" fmla="*/ 20548 h 1736332"/>
              <a:gd name="connsiteX32" fmla="*/ 904126 w 904126"/>
              <a:gd name="connsiteY32" fmla="*/ 0 h 1736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4126" h="1736332">
                <a:moveTo>
                  <a:pt x="0" y="1736332"/>
                </a:moveTo>
                <a:cubicBezTo>
                  <a:pt x="13699" y="1719208"/>
                  <a:pt x="28199" y="1702696"/>
                  <a:pt x="41097" y="1684961"/>
                </a:cubicBezTo>
                <a:cubicBezTo>
                  <a:pt x="55622" y="1664989"/>
                  <a:pt x="64731" y="1640779"/>
                  <a:pt x="82193" y="1623317"/>
                </a:cubicBezTo>
                <a:cubicBezTo>
                  <a:pt x="106535" y="1598975"/>
                  <a:pt x="132218" y="1575978"/>
                  <a:pt x="143838" y="1541123"/>
                </a:cubicBezTo>
                <a:cubicBezTo>
                  <a:pt x="153538" y="1512026"/>
                  <a:pt x="153214" y="1503989"/>
                  <a:pt x="174661" y="1479478"/>
                </a:cubicBezTo>
                <a:cubicBezTo>
                  <a:pt x="197378" y="1453516"/>
                  <a:pt x="231663" y="1430849"/>
                  <a:pt x="246580" y="1397285"/>
                </a:cubicBezTo>
                <a:cubicBezTo>
                  <a:pt x="295481" y="1287254"/>
                  <a:pt x="241175" y="1374568"/>
                  <a:pt x="287677" y="1304818"/>
                </a:cubicBezTo>
                <a:cubicBezTo>
                  <a:pt x="297621" y="1274985"/>
                  <a:pt x="296772" y="1268522"/>
                  <a:pt x="318499" y="1243173"/>
                </a:cubicBezTo>
                <a:cubicBezTo>
                  <a:pt x="331107" y="1228464"/>
                  <a:pt x="359596" y="1202076"/>
                  <a:pt x="359596" y="1202076"/>
                </a:cubicBezTo>
                <a:cubicBezTo>
                  <a:pt x="366445" y="1188377"/>
                  <a:pt x="370339" y="1172745"/>
                  <a:pt x="380144" y="1160979"/>
                </a:cubicBezTo>
                <a:cubicBezTo>
                  <a:pt x="388049" y="1151493"/>
                  <a:pt x="402235" y="1149162"/>
                  <a:pt x="410966" y="1140431"/>
                </a:cubicBezTo>
                <a:cubicBezTo>
                  <a:pt x="419697" y="1131700"/>
                  <a:pt x="424665" y="1119883"/>
                  <a:pt x="431515" y="1109609"/>
                </a:cubicBezTo>
                <a:cubicBezTo>
                  <a:pt x="434940" y="1099335"/>
                  <a:pt x="436946" y="1088473"/>
                  <a:pt x="441789" y="1078786"/>
                </a:cubicBezTo>
                <a:cubicBezTo>
                  <a:pt x="466902" y="1028558"/>
                  <a:pt x="459697" y="1068795"/>
                  <a:pt x="472611" y="1017141"/>
                </a:cubicBezTo>
                <a:cubicBezTo>
                  <a:pt x="476846" y="1000200"/>
                  <a:pt x="479098" y="982817"/>
                  <a:pt x="482886" y="965770"/>
                </a:cubicBezTo>
                <a:cubicBezTo>
                  <a:pt x="485949" y="951986"/>
                  <a:pt x="490097" y="938458"/>
                  <a:pt x="493160" y="924674"/>
                </a:cubicBezTo>
                <a:cubicBezTo>
                  <a:pt x="496948" y="907627"/>
                  <a:pt x="497912" y="889870"/>
                  <a:pt x="503434" y="873303"/>
                </a:cubicBezTo>
                <a:cubicBezTo>
                  <a:pt x="512125" y="847228"/>
                  <a:pt x="529497" y="823934"/>
                  <a:pt x="544531" y="801384"/>
                </a:cubicBezTo>
                <a:cubicBezTo>
                  <a:pt x="568984" y="728025"/>
                  <a:pt x="553064" y="757761"/>
                  <a:pt x="585627" y="708917"/>
                </a:cubicBezTo>
                <a:lnTo>
                  <a:pt x="606175" y="647272"/>
                </a:lnTo>
                <a:cubicBezTo>
                  <a:pt x="609600" y="636998"/>
                  <a:pt x="610443" y="625460"/>
                  <a:pt x="616450" y="616449"/>
                </a:cubicBezTo>
                <a:lnTo>
                  <a:pt x="636998" y="585627"/>
                </a:lnTo>
                <a:lnTo>
                  <a:pt x="667820" y="493159"/>
                </a:lnTo>
                <a:cubicBezTo>
                  <a:pt x="671245" y="482885"/>
                  <a:pt x="672088" y="471348"/>
                  <a:pt x="678095" y="462337"/>
                </a:cubicBezTo>
                <a:cubicBezTo>
                  <a:pt x="706702" y="419424"/>
                  <a:pt x="689912" y="440245"/>
                  <a:pt x="729465" y="400692"/>
                </a:cubicBezTo>
                <a:cubicBezTo>
                  <a:pt x="732890" y="390418"/>
                  <a:pt x="734367" y="379272"/>
                  <a:pt x="739740" y="369869"/>
                </a:cubicBezTo>
                <a:cubicBezTo>
                  <a:pt x="748236" y="355002"/>
                  <a:pt x="760609" y="342707"/>
                  <a:pt x="770562" y="328773"/>
                </a:cubicBezTo>
                <a:cubicBezTo>
                  <a:pt x="777739" y="318725"/>
                  <a:pt x="784261" y="308224"/>
                  <a:pt x="791110" y="297950"/>
                </a:cubicBezTo>
                <a:cubicBezTo>
                  <a:pt x="794403" y="284777"/>
                  <a:pt x="804287" y="240774"/>
                  <a:pt x="811659" y="226031"/>
                </a:cubicBezTo>
                <a:cubicBezTo>
                  <a:pt x="817181" y="214987"/>
                  <a:pt x="825358" y="205483"/>
                  <a:pt x="832207" y="195209"/>
                </a:cubicBezTo>
                <a:cubicBezTo>
                  <a:pt x="857598" y="119034"/>
                  <a:pt x="843068" y="152937"/>
                  <a:pt x="873304" y="92467"/>
                </a:cubicBezTo>
                <a:cubicBezTo>
                  <a:pt x="879799" y="66487"/>
                  <a:pt x="884025" y="45114"/>
                  <a:pt x="893852" y="20548"/>
                </a:cubicBezTo>
                <a:cubicBezTo>
                  <a:pt x="896696" y="13438"/>
                  <a:pt x="900701" y="6849"/>
                  <a:pt x="904126"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吹き出し: 円形 19">
            <a:extLst>
              <a:ext uri="{FF2B5EF4-FFF2-40B4-BE49-F238E27FC236}">
                <a16:creationId xmlns:a16="http://schemas.microsoft.com/office/drawing/2014/main" id="{68F3BD5D-3950-4A31-94F2-C19D9DAC7C5E}"/>
              </a:ext>
            </a:extLst>
          </p:cNvPr>
          <p:cNvSpPr/>
          <p:nvPr/>
        </p:nvSpPr>
        <p:spPr>
          <a:xfrm>
            <a:off x="4850477" y="2878818"/>
            <a:ext cx="2088176" cy="1338176"/>
          </a:xfrm>
          <a:prstGeom prst="wedgeEllipseCallout">
            <a:avLst>
              <a:gd name="adj1" fmla="val -144559"/>
              <a:gd name="adj2" fmla="val 8549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このライン上の点を、消費できる</a:t>
            </a:r>
          </a:p>
        </p:txBody>
      </p:sp>
      <p:sp>
        <p:nvSpPr>
          <p:cNvPr id="16" name="吹き出し: 円形 15">
            <a:extLst>
              <a:ext uri="{FF2B5EF4-FFF2-40B4-BE49-F238E27FC236}">
                <a16:creationId xmlns:a16="http://schemas.microsoft.com/office/drawing/2014/main" id="{503A91DD-D9B1-474D-803D-5589E688B7EF}"/>
              </a:ext>
            </a:extLst>
          </p:cNvPr>
          <p:cNvSpPr/>
          <p:nvPr/>
        </p:nvSpPr>
        <p:spPr>
          <a:xfrm>
            <a:off x="3497375" y="1706958"/>
            <a:ext cx="4154190" cy="1094263"/>
          </a:xfrm>
          <a:prstGeom prst="wedgeEllipseCallout">
            <a:avLst>
              <a:gd name="adj1" fmla="val -93296"/>
              <a:gd name="adj2" fmla="val 11561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前の方が幸せだったゾ。。。</a:t>
            </a:r>
          </a:p>
        </p:txBody>
      </p:sp>
      <p:sp>
        <p:nvSpPr>
          <p:cNvPr id="17" name="吹き出し: 円形 16">
            <a:extLst>
              <a:ext uri="{FF2B5EF4-FFF2-40B4-BE49-F238E27FC236}">
                <a16:creationId xmlns:a16="http://schemas.microsoft.com/office/drawing/2014/main" id="{FF458100-E706-4236-A1F9-89443BBD58FB}"/>
              </a:ext>
            </a:extLst>
          </p:cNvPr>
          <p:cNvSpPr/>
          <p:nvPr/>
        </p:nvSpPr>
        <p:spPr>
          <a:xfrm>
            <a:off x="1033553" y="1864046"/>
            <a:ext cx="2219551" cy="1094263"/>
          </a:xfrm>
          <a:prstGeom prst="wedgeEllipseCallout">
            <a:avLst>
              <a:gd name="adj1" fmla="val -30805"/>
              <a:gd name="adj2" fmla="val 790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おら、ココがいいゾ。。。</a:t>
            </a:r>
          </a:p>
        </p:txBody>
      </p:sp>
      <p:sp>
        <p:nvSpPr>
          <p:cNvPr id="19" name="円弧 18">
            <a:extLst>
              <a:ext uri="{FF2B5EF4-FFF2-40B4-BE49-F238E27FC236}">
                <a16:creationId xmlns:a16="http://schemas.microsoft.com/office/drawing/2014/main" id="{6632B732-8760-4F27-BB1A-93D67B13F252}"/>
              </a:ext>
            </a:extLst>
          </p:cNvPr>
          <p:cNvSpPr/>
          <p:nvPr/>
        </p:nvSpPr>
        <p:spPr>
          <a:xfrm rot="11100533">
            <a:off x="1075612" y="1960232"/>
            <a:ext cx="2257363" cy="1681978"/>
          </a:xfrm>
          <a:prstGeom prst="arc">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A23F98EB-C816-4227-A13E-FC5EA0828576}"/>
              </a:ext>
            </a:extLst>
          </p:cNvPr>
          <p:cNvCxnSpPr>
            <a:cxnSpLocks/>
          </p:cNvCxnSpPr>
          <p:nvPr/>
        </p:nvCxnSpPr>
        <p:spPr>
          <a:xfrm>
            <a:off x="698850" y="3147864"/>
            <a:ext cx="2888955" cy="1167950"/>
          </a:xfrm>
          <a:prstGeom prst="line">
            <a:avLst/>
          </a:prstGeom>
        </p:spPr>
        <p:style>
          <a:lnRef idx="2">
            <a:schemeClr val="dk1"/>
          </a:lnRef>
          <a:fillRef idx="0">
            <a:schemeClr val="dk1"/>
          </a:fillRef>
          <a:effectRef idx="1">
            <a:schemeClr val="dk1"/>
          </a:effectRef>
          <a:fontRef idx="minor">
            <a:schemeClr val="tx1"/>
          </a:fontRef>
        </p:style>
      </p:cxnSp>
      <p:sp>
        <p:nvSpPr>
          <p:cNvPr id="24" name="矢印: 右 23">
            <a:extLst>
              <a:ext uri="{FF2B5EF4-FFF2-40B4-BE49-F238E27FC236}">
                <a16:creationId xmlns:a16="http://schemas.microsoft.com/office/drawing/2014/main" id="{2D3F2477-1D88-402E-94B4-AF69877F2F74}"/>
              </a:ext>
            </a:extLst>
          </p:cNvPr>
          <p:cNvSpPr/>
          <p:nvPr/>
        </p:nvSpPr>
        <p:spPr>
          <a:xfrm rot="19540381">
            <a:off x="1394757" y="3850451"/>
            <a:ext cx="569844"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8" name="直線コネクタ 17">
            <a:extLst>
              <a:ext uri="{FF2B5EF4-FFF2-40B4-BE49-F238E27FC236}">
                <a16:creationId xmlns:a16="http://schemas.microsoft.com/office/drawing/2014/main" id="{3E61C308-ED0E-4D57-B45F-27DC94BB33A6}"/>
              </a:ext>
            </a:extLst>
          </p:cNvPr>
          <p:cNvCxnSpPr>
            <a:cxnSpLocks/>
          </p:cNvCxnSpPr>
          <p:nvPr/>
        </p:nvCxnSpPr>
        <p:spPr>
          <a:xfrm>
            <a:off x="1949297" y="2243474"/>
            <a:ext cx="0" cy="2749782"/>
          </a:xfrm>
          <a:prstGeom prst="line">
            <a:avLst/>
          </a:prstGeom>
        </p:spPr>
        <p:style>
          <a:lnRef idx="3">
            <a:schemeClr val="dk1"/>
          </a:lnRef>
          <a:fillRef idx="0">
            <a:schemeClr val="dk1"/>
          </a:fillRef>
          <a:effectRef idx="2">
            <a:schemeClr val="dk1"/>
          </a:effectRef>
          <a:fontRef idx="minor">
            <a:schemeClr val="tx1"/>
          </a:fontRef>
        </p:style>
      </p:cxnSp>
      <p:cxnSp>
        <p:nvCxnSpPr>
          <p:cNvPr id="21" name="直線コネクタ 20">
            <a:extLst>
              <a:ext uri="{FF2B5EF4-FFF2-40B4-BE49-F238E27FC236}">
                <a16:creationId xmlns:a16="http://schemas.microsoft.com/office/drawing/2014/main" id="{3052CD22-203A-48E7-8317-C2B1BB6CE51A}"/>
              </a:ext>
            </a:extLst>
          </p:cNvPr>
          <p:cNvCxnSpPr>
            <a:cxnSpLocks/>
          </p:cNvCxnSpPr>
          <p:nvPr/>
        </p:nvCxnSpPr>
        <p:spPr>
          <a:xfrm>
            <a:off x="1661618" y="2233200"/>
            <a:ext cx="0" cy="2749782"/>
          </a:xfrm>
          <a:prstGeom prst="line">
            <a:avLst/>
          </a:prstGeom>
        </p:spPr>
        <p:style>
          <a:lnRef idx="3">
            <a:schemeClr val="dk1"/>
          </a:lnRef>
          <a:fillRef idx="0">
            <a:schemeClr val="dk1"/>
          </a:fillRef>
          <a:effectRef idx="2">
            <a:schemeClr val="dk1"/>
          </a:effectRef>
          <a:fontRef idx="minor">
            <a:schemeClr val="tx1"/>
          </a:fontRef>
        </p:style>
      </p:cxnSp>
      <p:cxnSp>
        <p:nvCxnSpPr>
          <p:cNvPr id="25" name="直線コネクタ 24">
            <a:extLst>
              <a:ext uri="{FF2B5EF4-FFF2-40B4-BE49-F238E27FC236}">
                <a16:creationId xmlns:a16="http://schemas.microsoft.com/office/drawing/2014/main" id="{52AC967A-475F-4DF0-BB39-68016274CF35}"/>
              </a:ext>
            </a:extLst>
          </p:cNvPr>
          <p:cNvCxnSpPr>
            <a:cxnSpLocks/>
          </p:cNvCxnSpPr>
          <p:nvPr/>
        </p:nvCxnSpPr>
        <p:spPr>
          <a:xfrm flipH="1">
            <a:off x="233521" y="3842546"/>
            <a:ext cx="3262885" cy="0"/>
          </a:xfrm>
          <a:prstGeom prst="line">
            <a:avLst/>
          </a:prstGeom>
        </p:spPr>
        <p:style>
          <a:lnRef idx="3">
            <a:schemeClr val="dk1"/>
          </a:lnRef>
          <a:fillRef idx="0">
            <a:schemeClr val="dk1"/>
          </a:fillRef>
          <a:effectRef idx="2">
            <a:schemeClr val="dk1"/>
          </a:effectRef>
          <a:fontRef idx="minor">
            <a:schemeClr val="tx1"/>
          </a:fontRef>
        </p:style>
      </p:cxnSp>
      <p:cxnSp>
        <p:nvCxnSpPr>
          <p:cNvPr id="26" name="直線コネクタ 25">
            <a:extLst>
              <a:ext uri="{FF2B5EF4-FFF2-40B4-BE49-F238E27FC236}">
                <a16:creationId xmlns:a16="http://schemas.microsoft.com/office/drawing/2014/main" id="{A3D92DD4-82F3-4B15-BE10-50602E98A214}"/>
              </a:ext>
            </a:extLst>
          </p:cNvPr>
          <p:cNvCxnSpPr>
            <a:cxnSpLocks/>
          </p:cNvCxnSpPr>
          <p:nvPr/>
        </p:nvCxnSpPr>
        <p:spPr>
          <a:xfrm flipH="1">
            <a:off x="293455" y="3532604"/>
            <a:ext cx="3262885"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014533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FE9996F-283C-4787-BB99-47A33F3DD39D}"/>
              </a:ext>
            </a:extLst>
          </p:cNvPr>
          <p:cNvSpPr txBox="1"/>
          <p:nvPr/>
        </p:nvSpPr>
        <p:spPr>
          <a:xfrm>
            <a:off x="1767155" y="1931542"/>
            <a:ext cx="2058577" cy="369332"/>
          </a:xfrm>
          <a:prstGeom prst="rect">
            <a:avLst/>
          </a:prstGeom>
          <a:noFill/>
        </p:spPr>
        <p:txBody>
          <a:bodyPr wrap="none" rtlCol="0">
            <a:spAutoFit/>
          </a:bodyPr>
          <a:lstStyle/>
          <a:p>
            <a:r>
              <a:rPr kumimoji="1" lang="en-US" altLang="ja-JP" dirty="0"/>
              <a:t>7/30</a:t>
            </a:r>
            <a:r>
              <a:rPr kumimoji="1" lang="ja-JP" altLang="en-US" dirty="0"/>
              <a:t>はここまで。</a:t>
            </a:r>
          </a:p>
        </p:txBody>
      </p:sp>
    </p:spTree>
    <p:extLst>
      <p:ext uri="{BB962C8B-B14F-4D97-AF65-F5344CB8AC3E}">
        <p14:creationId xmlns:p14="http://schemas.microsoft.com/office/powerpoint/2010/main" val="3614609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E446A3-412C-4B8A-9F32-38C8763196DE}"/>
              </a:ext>
            </a:extLst>
          </p:cNvPr>
          <p:cNvSpPr>
            <a:spLocks noGrp="1"/>
          </p:cNvSpPr>
          <p:nvPr>
            <p:ph type="title"/>
          </p:nvPr>
        </p:nvSpPr>
        <p:spPr/>
        <p:txBody>
          <a:bodyPr/>
          <a:lstStyle/>
          <a:p>
            <a:r>
              <a:rPr kumimoji="1" lang="ja-JP" altLang="en-US" dirty="0"/>
              <a:t>関税については初回授業で実は語っていた</a:t>
            </a:r>
            <a:r>
              <a:rPr kumimoji="1" lang="en-US" altLang="ja-JP" dirty="0"/>
              <a:t>(^_^;</a:t>
            </a:r>
            <a:endParaRPr kumimoji="1" lang="ja-JP" altLang="en-US" dirty="0"/>
          </a:p>
        </p:txBody>
      </p:sp>
    </p:spTree>
    <p:extLst>
      <p:ext uri="{BB962C8B-B14F-4D97-AF65-F5344CB8AC3E}">
        <p14:creationId xmlns:p14="http://schemas.microsoft.com/office/powerpoint/2010/main" val="644125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87F02E0-7104-4EE8-A0FA-95D84F3C90DC}"/>
              </a:ext>
            </a:extLst>
          </p:cNvPr>
          <p:cNvSpPr txBox="1"/>
          <p:nvPr/>
        </p:nvSpPr>
        <p:spPr>
          <a:xfrm>
            <a:off x="532279" y="892864"/>
            <a:ext cx="3300904" cy="369332"/>
          </a:xfrm>
          <a:prstGeom prst="rect">
            <a:avLst/>
          </a:prstGeom>
          <a:noFill/>
        </p:spPr>
        <p:txBody>
          <a:bodyPr wrap="none" rtlCol="0">
            <a:spAutoFit/>
          </a:bodyPr>
          <a:lstStyle/>
          <a:p>
            <a:r>
              <a:rPr kumimoji="1" lang="ja-JP" altLang="en-US" dirty="0"/>
              <a:t>（第１回：</a:t>
            </a:r>
            <a:r>
              <a:rPr kumimoji="1" lang="en-US" altLang="ja-JP" dirty="0"/>
              <a:t>2020</a:t>
            </a:r>
            <a:r>
              <a:rPr kumimoji="1" lang="ja-JP" altLang="en-US" dirty="0"/>
              <a:t>年５月</a:t>
            </a:r>
            <a:r>
              <a:rPr kumimoji="1" lang="en-US" altLang="ja-JP" dirty="0"/>
              <a:t>14</a:t>
            </a:r>
            <a:r>
              <a:rPr kumimoji="1" lang="ja-JP" altLang="en-US" dirty="0"/>
              <a:t>日）</a:t>
            </a:r>
          </a:p>
        </p:txBody>
      </p:sp>
      <p:sp>
        <p:nvSpPr>
          <p:cNvPr id="3" name="テキスト ボックス 2">
            <a:extLst>
              <a:ext uri="{FF2B5EF4-FFF2-40B4-BE49-F238E27FC236}">
                <a16:creationId xmlns:a16="http://schemas.microsoft.com/office/drawing/2014/main" id="{1F2564F5-6918-4427-B429-C1C24355D1D9}"/>
              </a:ext>
            </a:extLst>
          </p:cNvPr>
          <p:cNvSpPr txBox="1"/>
          <p:nvPr/>
        </p:nvSpPr>
        <p:spPr>
          <a:xfrm>
            <a:off x="420220" y="337296"/>
            <a:ext cx="3954929" cy="369332"/>
          </a:xfrm>
          <a:prstGeom prst="rect">
            <a:avLst/>
          </a:prstGeom>
          <a:noFill/>
        </p:spPr>
        <p:txBody>
          <a:bodyPr wrap="none" rtlCol="0">
            <a:spAutoFit/>
          </a:bodyPr>
          <a:lstStyle/>
          <a:p>
            <a:r>
              <a:rPr kumimoji="1" lang="ja-JP" altLang="en-US" dirty="0"/>
              <a:t>目次（国際貿易論</a:t>
            </a:r>
            <a:r>
              <a:rPr kumimoji="1" lang="en-US" altLang="ja-JP" dirty="0"/>
              <a:t>2020</a:t>
            </a:r>
            <a:r>
              <a:rPr kumimoji="1" lang="ja-JP" altLang="en-US" dirty="0"/>
              <a:t>本日のお題）</a:t>
            </a:r>
          </a:p>
        </p:txBody>
      </p:sp>
      <p:sp>
        <p:nvSpPr>
          <p:cNvPr id="5" name="テキスト ボックス 4">
            <a:extLst>
              <a:ext uri="{FF2B5EF4-FFF2-40B4-BE49-F238E27FC236}">
                <a16:creationId xmlns:a16="http://schemas.microsoft.com/office/drawing/2014/main" id="{8E88EDA4-F4DE-4CEE-B795-64D7D6CC6207}"/>
              </a:ext>
            </a:extLst>
          </p:cNvPr>
          <p:cNvSpPr txBox="1"/>
          <p:nvPr/>
        </p:nvSpPr>
        <p:spPr>
          <a:xfrm>
            <a:off x="1165411" y="1564310"/>
            <a:ext cx="6647974" cy="369332"/>
          </a:xfrm>
          <a:prstGeom prst="rect">
            <a:avLst/>
          </a:prstGeom>
          <a:noFill/>
        </p:spPr>
        <p:txBody>
          <a:bodyPr wrap="none" rtlCol="0">
            <a:spAutoFit/>
          </a:bodyPr>
          <a:lstStyle/>
          <a:p>
            <a:r>
              <a:rPr kumimoji="1" lang="ja-JP" altLang="en-US" dirty="0"/>
              <a:t>１）国際貿易論は「どんな授業」なのか、ということの説明</a:t>
            </a:r>
          </a:p>
        </p:txBody>
      </p:sp>
      <p:sp>
        <p:nvSpPr>
          <p:cNvPr id="6" name="テキスト ボックス 5">
            <a:extLst>
              <a:ext uri="{FF2B5EF4-FFF2-40B4-BE49-F238E27FC236}">
                <a16:creationId xmlns:a16="http://schemas.microsoft.com/office/drawing/2014/main" id="{DDAB69FF-F13E-4A25-904E-29AFC7E08A79}"/>
              </a:ext>
            </a:extLst>
          </p:cNvPr>
          <p:cNvSpPr txBox="1"/>
          <p:nvPr/>
        </p:nvSpPr>
        <p:spPr>
          <a:xfrm>
            <a:off x="1165411" y="3895216"/>
            <a:ext cx="7340471" cy="1477328"/>
          </a:xfrm>
          <a:prstGeom prst="rect">
            <a:avLst/>
          </a:prstGeom>
          <a:noFill/>
        </p:spPr>
        <p:txBody>
          <a:bodyPr wrap="none" rtlCol="0">
            <a:spAutoFit/>
          </a:bodyPr>
          <a:lstStyle/>
          <a:p>
            <a:r>
              <a:rPr kumimoji="1" lang="ja-JP" altLang="en-US" dirty="0"/>
              <a:t>それを受けて、</a:t>
            </a:r>
            <a:endParaRPr kumimoji="1" lang="en-US" altLang="ja-JP" dirty="0"/>
          </a:p>
          <a:p>
            <a:endParaRPr kumimoji="1" lang="en-US" altLang="ja-JP" dirty="0"/>
          </a:p>
          <a:p>
            <a:r>
              <a:rPr kumimoji="1" lang="ja-JP" altLang="en-US" dirty="0"/>
              <a:t>２）そもそも、ミクロ経済学とは、どういう学問なのか？というお話</a:t>
            </a:r>
            <a:endParaRPr kumimoji="1" lang="en-US" altLang="ja-JP" dirty="0"/>
          </a:p>
          <a:p>
            <a:endParaRPr lang="en-US" altLang="ja-JP" dirty="0"/>
          </a:p>
          <a:p>
            <a:r>
              <a:rPr kumimoji="1" lang="ja-JP" altLang="en-US" dirty="0"/>
              <a:t>（初回の授業での「定番の話」です）</a:t>
            </a:r>
          </a:p>
        </p:txBody>
      </p:sp>
      <p:sp>
        <p:nvSpPr>
          <p:cNvPr id="7" name="テキスト ボックス 6">
            <a:extLst>
              <a:ext uri="{FF2B5EF4-FFF2-40B4-BE49-F238E27FC236}">
                <a16:creationId xmlns:a16="http://schemas.microsoft.com/office/drawing/2014/main" id="{53A61D75-BF4B-48DD-ADD8-485720FA418D}"/>
              </a:ext>
            </a:extLst>
          </p:cNvPr>
          <p:cNvSpPr txBox="1"/>
          <p:nvPr/>
        </p:nvSpPr>
        <p:spPr>
          <a:xfrm>
            <a:off x="1165411" y="5674658"/>
            <a:ext cx="9648795" cy="923330"/>
          </a:xfrm>
          <a:prstGeom prst="rect">
            <a:avLst/>
          </a:prstGeom>
          <a:noFill/>
        </p:spPr>
        <p:txBody>
          <a:bodyPr wrap="none" rtlCol="0">
            <a:spAutoFit/>
          </a:bodyPr>
          <a:lstStyle/>
          <a:p>
            <a:r>
              <a:rPr kumimoji="1" lang="ja-JP" altLang="en-US" dirty="0"/>
              <a:t>３）それでも時間が余ると思うので、初日から申し訳ないが、</a:t>
            </a:r>
            <a:endParaRPr kumimoji="1" lang="en-US" altLang="ja-JP" dirty="0"/>
          </a:p>
          <a:p>
            <a:r>
              <a:rPr lang="ja-JP" altLang="en-US" dirty="0"/>
              <a:t>ちょっとだけ、「</a:t>
            </a:r>
            <a:r>
              <a:rPr lang="ja-JP" altLang="en-US" dirty="0">
                <a:solidFill>
                  <a:srgbClr val="FF0000"/>
                </a:solidFill>
              </a:rPr>
              <a:t>数学のお勉強</a:t>
            </a:r>
            <a:r>
              <a:rPr lang="ja-JP" altLang="en-US" dirty="0"/>
              <a:t>（とりあえず今日は</a:t>
            </a:r>
            <a:r>
              <a:rPr lang="ja-JP" altLang="en-US" dirty="0">
                <a:solidFill>
                  <a:srgbClr val="00B050"/>
                </a:solidFill>
              </a:rPr>
              <a:t>聞き流すだけで、いいからさ。。。</a:t>
            </a:r>
            <a:r>
              <a:rPr lang="ja-JP" altLang="en-US" dirty="0"/>
              <a:t>）」</a:t>
            </a:r>
            <a:endParaRPr lang="en-US" altLang="ja-JP" dirty="0"/>
          </a:p>
          <a:p>
            <a:r>
              <a:rPr kumimoji="1" lang="ja-JP" altLang="en-US" dirty="0"/>
              <a:t>のお話。</a:t>
            </a:r>
          </a:p>
        </p:txBody>
      </p:sp>
    </p:spTree>
    <p:extLst>
      <p:ext uri="{BB962C8B-B14F-4D97-AF65-F5344CB8AC3E}">
        <p14:creationId xmlns:p14="http://schemas.microsoft.com/office/powerpoint/2010/main" val="58726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FAC69C9-B57C-4C87-9167-058C4D802E1B}"/>
              </a:ext>
            </a:extLst>
          </p:cNvPr>
          <p:cNvSpPr txBox="1"/>
          <p:nvPr/>
        </p:nvSpPr>
        <p:spPr>
          <a:xfrm>
            <a:off x="699246" y="233083"/>
            <a:ext cx="3647152" cy="369332"/>
          </a:xfrm>
          <a:prstGeom prst="rect">
            <a:avLst/>
          </a:prstGeom>
          <a:noFill/>
        </p:spPr>
        <p:txBody>
          <a:bodyPr wrap="none" rtlCol="0">
            <a:spAutoFit/>
          </a:bodyPr>
          <a:lstStyle/>
          <a:p>
            <a:r>
              <a:rPr kumimoji="1" lang="ja-JP" altLang="en-US" dirty="0"/>
              <a:t>国際貿易をめぐるいくつかの問い</a:t>
            </a:r>
          </a:p>
        </p:txBody>
      </p:sp>
      <p:sp>
        <p:nvSpPr>
          <p:cNvPr id="3" name="テキスト ボックス 2">
            <a:extLst>
              <a:ext uri="{FF2B5EF4-FFF2-40B4-BE49-F238E27FC236}">
                <a16:creationId xmlns:a16="http://schemas.microsoft.com/office/drawing/2014/main" id="{4D9BE870-3AC3-4FF2-9C0B-BF06482BEA07}"/>
              </a:ext>
            </a:extLst>
          </p:cNvPr>
          <p:cNvSpPr txBox="1"/>
          <p:nvPr/>
        </p:nvSpPr>
        <p:spPr>
          <a:xfrm>
            <a:off x="1084728" y="600635"/>
            <a:ext cx="9417963" cy="646331"/>
          </a:xfrm>
          <a:prstGeom prst="rect">
            <a:avLst/>
          </a:prstGeom>
          <a:noFill/>
        </p:spPr>
        <p:txBody>
          <a:bodyPr wrap="none" rtlCol="0">
            <a:spAutoFit/>
          </a:bodyPr>
          <a:lstStyle/>
          <a:p>
            <a:r>
              <a:rPr kumimoji="1" lang="ja-JP" altLang="en-US" dirty="0">
                <a:solidFill>
                  <a:srgbClr val="FF0000"/>
                </a:solidFill>
              </a:rPr>
              <a:t>コロナウィルス</a:t>
            </a:r>
            <a:r>
              <a:rPr kumimoji="1" lang="ja-JP" altLang="en-US" dirty="0"/>
              <a:t>が世界に広がる前の世界、トランプ大統領のアメリカと習近平の中国とは</a:t>
            </a:r>
            <a:endParaRPr kumimoji="1" lang="en-US" altLang="ja-JP" dirty="0"/>
          </a:p>
          <a:p>
            <a:r>
              <a:rPr kumimoji="1" lang="ja-JP" altLang="en-US" dirty="0"/>
              <a:t>実は貿易戦争をやっていた（そのことを、覚えているかな？？？）</a:t>
            </a:r>
          </a:p>
        </p:txBody>
      </p:sp>
      <p:sp>
        <p:nvSpPr>
          <p:cNvPr id="4" name="テキスト ボックス 3">
            <a:extLst>
              <a:ext uri="{FF2B5EF4-FFF2-40B4-BE49-F238E27FC236}">
                <a16:creationId xmlns:a16="http://schemas.microsoft.com/office/drawing/2014/main" id="{AEA10DD1-A44E-443E-B12A-074F393CBD80}"/>
              </a:ext>
            </a:extLst>
          </p:cNvPr>
          <p:cNvSpPr txBox="1"/>
          <p:nvPr/>
        </p:nvSpPr>
        <p:spPr>
          <a:xfrm>
            <a:off x="1084728" y="1358623"/>
            <a:ext cx="8871339" cy="923330"/>
          </a:xfrm>
          <a:prstGeom prst="rect">
            <a:avLst/>
          </a:prstGeom>
          <a:noFill/>
        </p:spPr>
        <p:txBody>
          <a:bodyPr wrap="none" rtlCol="0">
            <a:spAutoFit/>
          </a:bodyPr>
          <a:lstStyle/>
          <a:p>
            <a:r>
              <a:rPr kumimoji="1" lang="ja-JP" altLang="en-US" dirty="0"/>
              <a:t>トランプ大統領は中国からアメリカに輸入される「</a:t>
            </a:r>
            <a:r>
              <a:rPr kumimoji="1" lang="en-US" altLang="ja-JP" dirty="0">
                <a:solidFill>
                  <a:srgbClr val="FF0000"/>
                </a:solidFill>
              </a:rPr>
              <a:t>made in China</a:t>
            </a:r>
            <a:r>
              <a:rPr kumimoji="1" lang="ja-JP" altLang="en-US" dirty="0"/>
              <a:t>」の製品に対して</a:t>
            </a:r>
            <a:endParaRPr kumimoji="1" lang="en-US" altLang="ja-JP" dirty="0"/>
          </a:p>
          <a:p>
            <a:r>
              <a:rPr kumimoji="1" lang="ja-JP" altLang="en-US" dirty="0"/>
              <a:t>関税をかける（・・・厳密にいうならば、低い率の関税をかけていたところを、</a:t>
            </a:r>
            <a:endParaRPr kumimoji="1" lang="en-US" altLang="ja-JP" dirty="0"/>
          </a:p>
          <a:p>
            <a:r>
              <a:rPr kumimoji="1" lang="ja-JP" altLang="en-US" dirty="0"/>
              <a:t>高い率の関税にあらためる、つまり税率を上げる）と言って「有言実行」していた。</a:t>
            </a:r>
          </a:p>
        </p:txBody>
      </p:sp>
      <p:sp>
        <p:nvSpPr>
          <p:cNvPr id="5" name="テキスト ボックス 4">
            <a:extLst>
              <a:ext uri="{FF2B5EF4-FFF2-40B4-BE49-F238E27FC236}">
                <a16:creationId xmlns:a16="http://schemas.microsoft.com/office/drawing/2014/main" id="{E0225A9A-C144-40C7-ABF7-04EA656C5027}"/>
              </a:ext>
            </a:extLst>
          </p:cNvPr>
          <p:cNvSpPr txBox="1"/>
          <p:nvPr/>
        </p:nvSpPr>
        <p:spPr>
          <a:xfrm>
            <a:off x="1616585" y="2351438"/>
            <a:ext cx="4570482" cy="369332"/>
          </a:xfrm>
          <a:prstGeom prst="rect">
            <a:avLst/>
          </a:prstGeom>
          <a:noFill/>
        </p:spPr>
        <p:txBody>
          <a:bodyPr wrap="none" rtlCol="0">
            <a:spAutoFit/>
          </a:bodyPr>
          <a:lstStyle/>
          <a:p>
            <a:r>
              <a:rPr kumimoji="1" lang="ja-JP" altLang="en-US" dirty="0"/>
              <a:t>関税（かんぜい）って、そもそも何さね？</a:t>
            </a:r>
          </a:p>
        </p:txBody>
      </p:sp>
      <p:sp>
        <p:nvSpPr>
          <p:cNvPr id="6" name="テキスト ボックス 5">
            <a:extLst>
              <a:ext uri="{FF2B5EF4-FFF2-40B4-BE49-F238E27FC236}">
                <a16:creationId xmlns:a16="http://schemas.microsoft.com/office/drawing/2014/main" id="{B92328ED-7758-48AC-B77E-D4AA2BFEBF13}"/>
              </a:ext>
            </a:extLst>
          </p:cNvPr>
          <p:cNvSpPr txBox="1"/>
          <p:nvPr/>
        </p:nvSpPr>
        <p:spPr>
          <a:xfrm>
            <a:off x="1892641" y="2823916"/>
            <a:ext cx="7802136" cy="923330"/>
          </a:xfrm>
          <a:prstGeom prst="rect">
            <a:avLst/>
          </a:prstGeom>
          <a:noFill/>
        </p:spPr>
        <p:txBody>
          <a:bodyPr wrap="none" rtlCol="0">
            <a:spAutoFit/>
          </a:bodyPr>
          <a:lstStyle/>
          <a:p>
            <a:r>
              <a:rPr kumimoji="1" lang="ja-JP" altLang="en-US" dirty="0"/>
              <a:t>輸入品に対して、買う側（輸入する側）の政府が（強制的に）かける税。</a:t>
            </a:r>
            <a:endParaRPr kumimoji="1" lang="en-US" altLang="ja-JP" dirty="0"/>
          </a:p>
          <a:p>
            <a:r>
              <a:rPr kumimoji="1" lang="ja-JP" altLang="en-US" dirty="0"/>
              <a:t>払うのは買う人（つまり輸入する国の人）。その税金を受け取るのは</a:t>
            </a:r>
            <a:endParaRPr kumimoji="1" lang="en-US" altLang="ja-JP" dirty="0"/>
          </a:p>
          <a:p>
            <a:r>
              <a:rPr kumimoji="1" lang="ja-JP" altLang="en-US" dirty="0"/>
              <a:t>輸入する国の政府。</a:t>
            </a:r>
          </a:p>
        </p:txBody>
      </p:sp>
      <p:sp>
        <p:nvSpPr>
          <p:cNvPr id="7" name="テキスト ボックス 6">
            <a:extLst>
              <a:ext uri="{FF2B5EF4-FFF2-40B4-BE49-F238E27FC236}">
                <a16:creationId xmlns:a16="http://schemas.microsoft.com/office/drawing/2014/main" id="{A1C48A36-3C19-427B-BB31-9533915EE821}"/>
              </a:ext>
            </a:extLst>
          </p:cNvPr>
          <p:cNvSpPr txBox="1"/>
          <p:nvPr/>
        </p:nvSpPr>
        <p:spPr>
          <a:xfrm>
            <a:off x="1892641" y="3850392"/>
            <a:ext cx="8494633" cy="1200329"/>
          </a:xfrm>
          <a:prstGeom prst="rect">
            <a:avLst/>
          </a:prstGeom>
          <a:noFill/>
        </p:spPr>
        <p:txBody>
          <a:bodyPr wrap="none" rtlCol="0">
            <a:spAutoFit/>
          </a:bodyPr>
          <a:lstStyle/>
          <a:p>
            <a:r>
              <a:rPr kumimoji="1" lang="ja-JP" altLang="en-US" dirty="0">
                <a:solidFill>
                  <a:srgbClr val="FF0000"/>
                </a:solidFill>
              </a:rPr>
              <a:t>アメリカ</a:t>
            </a:r>
            <a:r>
              <a:rPr kumimoji="1" lang="ja-JP" altLang="en-US" dirty="0"/>
              <a:t>が「</a:t>
            </a:r>
            <a:r>
              <a:rPr kumimoji="1" lang="ja-JP" altLang="en-US" dirty="0">
                <a:solidFill>
                  <a:srgbClr val="FF0000"/>
                </a:solidFill>
              </a:rPr>
              <a:t>中国からの輸入品</a:t>
            </a:r>
            <a:r>
              <a:rPr kumimoji="1" lang="ja-JP" altLang="en-US" dirty="0"/>
              <a:t>に対して関税をかける」といったら、</a:t>
            </a:r>
            <a:endParaRPr kumimoji="1" lang="en-US" altLang="ja-JP" dirty="0"/>
          </a:p>
          <a:p>
            <a:r>
              <a:rPr kumimoji="1" lang="ja-JP" altLang="en-US" dirty="0">
                <a:solidFill>
                  <a:srgbClr val="FF0000"/>
                </a:solidFill>
              </a:rPr>
              <a:t>アメリカに無事に運び込まれた中国製品</a:t>
            </a:r>
            <a:r>
              <a:rPr kumimoji="1" lang="ja-JP" altLang="en-US" dirty="0"/>
              <a:t>に対して（アメリカ政府が</a:t>
            </a:r>
            <a:endParaRPr kumimoji="1" lang="en-US" altLang="ja-JP" dirty="0"/>
          </a:p>
          <a:p>
            <a:r>
              <a:rPr kumimoji="1" lang="ja-JP" altLang="en-US" dirty="0"/>
              <a:t>税金をかけ）それでも「買いたい」というアメリカ人が、その税金を</a:t>
            </a:r>
            <a:endParaRPr kumimoji="1" lang="en-US" altLang="ja-JP" dirty="0"/>
          </a:p>
          <a:p>
            <a:r>
              <a:rPr kumimoji="1" lang="ja-JP" altLang="en-US" dirty="0"/>
              <a:t>（まさにそれを買うときに、関税も一緒に）</a:t>
            </a:r>
            <a:r>
              <a:rPr kumimoji="1" lang="ja-JP" altLang="en-US" dirty="0">
                <a:solidFill>
                  <a:srgbClr val="FF0000"/>
                </a:solidFill>
              </a:rPr>
              <a:t>アメリカ政府に払う</a:t>
            </a:r>
            <a:r>
              <a:rPr kumimoji="1" lang="ja-JP" altLang="en-US" dirty="0"/>
              <a:t>、というわけ。</a:t>
            </a:r>
          </a:p>
        </p:txBody>
      </p:sp>
      <p:sp>
        <p:nvSpPr>
          <p:cNvPr id="8" name="テキスト ボックス 7">
            <a:extLst>
              <a:ext uri="{FF2B5EF4-FFF2-40B4-BE49-F238E27FC236}">
                <a16:creationId xmlns:a16="http://schemas.microsoft.com/office/drawing/2014/main" id="{88BC9864-7D9A-4015-9DDB-3D31C4198EEA}"/>
              </a:ext>
            </a:extLst>
          </p:cNvPr>
          <p:cNvSpPr txBox="1"/>
          <p:nvPr/>
        </p:nvSpPr>
        <p:spPr>
          <a:xfrm>
            <a:off x="1892641" y="5094713"/>
            <a:ext cx="9648795" cy="646331"/>
          </a:xfrm>
          <a:prstGeom prst="rect">
            <a:avLst/>
          </a:prstGeom>
          <a:noFill/>
        </p:spPr>
        <p:txBody>
          <a:bodyPr wrap="none" rtlCol="0">
            <a:spAutoFit/>
          </a:bodyPr>
          <a:lstStyle/>
          <a:p>
            <a:r>
              <a:rPr kumimoji="1" lang="ja-JP" altLang="en-US" dirty="0">
                <a:solidFill>
                  <a:srgbClr val="FF0000"/>
                </a:solidFill>
              </a:rPr>
              <a:t>アメリカの消費者にとっては</a:t>
            </a:r>
            <a:r>
              <a:rPr kumimoji="1" lang="ja-JP" altLang="en-US" dirty="0"/>
              <a:t>「なんだ、せっかく安い輸入品が、関税のおかげで高くなる」</a:t>
            </a:r>
            <a:endParaRPr kumimoji="1" lang="en-US" altLang="ja-JP" dirty="0"/>
          </a:p>
          <a:p>
            <a:r>
              <a:rPr kumimoji="1" lang="ja-JP" altLang="en-US" dirty="0"/>
              <a:t>ということになるが、その「高くなった分」は</a:t>
            </a:r>
            <a:r>
              <a:rPr kumimoji="1" lang="ja-JP" altLang="en-US" dirty="0">
                <a:solidFill>
                  <a:srgbClr val="FF0000"/>
                </a:solidFill>
              </a:rPr>
              <a:t>アメリカ政府のふところに</a:t>
            </a:r>
            <a:r>
              <a:rPr kumimoji="1" lang="ja-JP" altLang="en-US" dirty="0"/>
              <a:t>入る。</a:t>
            </a:r>
          </a:p>
        </p:txBody>
      </p:sp>
      <p:sp>
        <p:nvSpPr>
          <p:cNvPr id="9" name="テキスト ボックス 8">
            <a:extLst>
              <a:ext uri="{FF2B5EF4-FFF2-40B4-BE49-F238E27FC236}">
                <a16:creationId xmlns:a16="http://schemas.microsoft.com/office/drawing/2014/main" id="{C5C9F690-AD7C-40C7-8251-17C4958D19A5}"/>
              </a:ext>
            </a:extLst>
          </p:cNvPr>
          <p:cNvSpPr txBox="1"/>
          <p:nvPr/>
        </p:nvSpPr>
        <p:spPr>
          <a:xfrm>
            <a:off x="1084728" y="5806534"/>
            <a:ext cx="9648795" cy="646331"/>
          </a:xfrm>
          <a:prstGeom prst="rect">
            <a:avLst/>
          </a:prstGeom>
          <a:noFill/>
        </p:spPr>
        <p:txBody>
          <a:bodyPr wrap="none" rtlCol="0">
            <a:spAutoFit/>
          </a:bodyPr>
          <a:lstStyle/>
          <a:p>
            <a:r>
              <a:rPr kumimoji="1" lang="ja-JP" altLang="en-US" dirty="0"/>
              <a:t>消費者にとっては関税は「チェッ！」という感じになる。一方アメリカの生産者にとっては</a:t>
            </a:r>
            <a:endParaRPr kumimoji="1" lang="en-US" altLang="ja-JP" dirty="0"/>
          </a:p>
          <a:p>
            <a:r>
              <a:rPr kumimoji="1" lang="ja-JP" altLang="en-US" dirty="0"/>
              <a:t>「市場競争をするにあたって、</a:t>
            </a:r>
            <a:r>
              <a:rPr kumimoji="1" lang="ja-JP" altLang="en-US" dirty="0">
                <a:solidFill>
                  <a:srgbClr val="FF0000"/>
                </a:solidFill>
              </a:rPr>
              <a:t>かばってくれた</a:t>
            </a:r>
            <a:r>
              <a:rPr kumimoji="1" lang="ja-JP" altLang="en-US" dirty="0"/>
              <a:t>（</a:t>
            </a:r>
            <a:r>
              <a:rPr kumimoji="1" lang="ja-JP" altLang="en-US" dirty="0">
                <a:solidFill>
                  <a:srgbClr val="FF0000"/>
                </a:solidFill>
              </a:rPr>
              <a:t>まもってくれた</a:t>
            </a:r>
            <a:r>
              <a:rPr kumimoji="1" lang="ja-JP" altLang="en-US" dirty="0"/>
              <a:t>）」ということになる。</a:t>
            </a:r>
          </a:p>
        </p:txBody>
      </p:sp>
    </p:spTree>
    <p:extLst>
      <p:ext uri="{BB962C8B-B14F-4D97-AF65-F5344CB8AC3E}">
        <p14:creationId xmlns:p14="http://schemas.microsoft.com/office/powerpoint/2010/main" val="3468144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0090157-2410-4745-97E7-CAA1620C94A4}"/>
              </a:ext>
            </a:extLst>
          </p:cNvPr>
          <p:cNvSpPr txBox="1"/>
          <p:nvPr/>
        </p:nvSpPr>
        <p:spPr>
          <a:xfrm>
            <a:off x="197224" y="124635"/>
            <a:ext cx="10341293" cy="769441"/>
          </a:xfrm>
          <a:prstGeom prst="rect">
            <a:avLst/>
          </a:prstGeom>
          <a:noFill/>
        </p:spPr>
        <p:txBody>
          <a:bodyPr wrap="none" rtlCol="0">
            <a:spAutoFit/>
          </a:bodyPr>
          <a:lstStyle/>
          <a:p>
            <a:r>
              <a:rPr kumimoji="1" lang="ja-JP" altLang="en-US" sz="4400" dirty="0"/>
              <a:t>ここで早速ワンポイント：「関税とは」</a:t>
            </a:r>
          </a:p>
        </p:txBody>
      </p:sp>
      <p:sp>
        <p:nvSpPr>
          <p:cNvPr id="3" name="テキスト ボックス 2">
            <a:extLst>
              <a:ext uri="{FF2B5EF4-FFF2-40B4-BE49-F238E27FC236}">
                <a16:creationId xmlns:a16="http://schemas.microsoft.com/office/drawing/2014/main" id="{BBCCF76D-58D6-4227-AB0E-3A098DD10AF7}"/>
              </a:ext>
            </a:extLst>
          </p:cNvPr>
          <p:cNvSpPr txBox="1"/>
          <p:nvPr/>
        </p:nvSpPr>
        <p:spPr>
          <a:xfrm>
            <a:off x="505000" y="1222086"/>
            <a:ext cx="9725739" cy="1569660"/>
          </a:xfrm>
          <a:prstGeom prst="rect">
            <a:avLst/>
          </a:prstGeom>
          <a:noFill/>
        </p:spPr>
        <p:txBody>
          <a:bodyPr wrap="none" rtlCol="0">
            <a:spAutoFit/>
          </a:bodyPr>
          <a:lstStyle/>
          <a:p>
            <a:r>
              <a:rPr kumimoji="1" lang="ja-JP" altLang="en-US" sz="2400" dirty="0"/>
              <a:t>そんなわけで、</a:t>
            </a:r>
            <a:r>
              <a:rPr kumimoji="1" lang="ja-JP" altLang="en-US" sz="2400" dirty="0">
                <a:solidFill>
                  <a:srgbClr val="FF0000"/>
                </a:solidFill>
              </a:rPr>
              <a:t>関税</a:t>
            </a:r>
            <a:r>
              <a:rPr kumimoji="1" lang="ja-JP" altLang="en-US" sz="2400" dirty="0"/>
              <a:t>というのは、</a:t>
            </a:r>
            <a:endParaRPr kumimoji="1" lang="en-US" altLang="ja-JP" sz="2400" dirty="0"/>
          </a:p>
          <a:p>
            <a:endParaRPr lang="en-US" altLang="ja-JP" sz="2400" dirty="0">
              <a:solidFill>
                <a:srgbClr val="FF0000"/>
              </a:solidFill>
            </a:endParaRPr>
          </a:p>
          <a:p>
            <a:r>
              <a:rPr kumimoji="1" lang="ja-JP" altLang="en-US" sz="2400" dirty="0">
                <a:solidFill>
                  <a:srgbClr val="FF0000"/>
                </a:solidFill>
              </a:rPr>
              <a:t>・輸入されてくる製品に対して</a:t>
            </a:r>
            <a:r>
              <a:rPr kumimoji="1" lang="ja-JP" altLang="en-US" sz="2400" dirty="0"/>
              <a:t>、それが押し寄せてくる側の政府が</a:t>
            </a:r>
            <a:endParaRPr kumimoji="1" lang="en-US" altLang="ja-JP" sz="2400" dirty="0"/>
          </a:p>
          <a:p>
            <a:r>
              <a:rPr kumimoji="1" lang="ja-JP" altLang="en-US" sz="2400" dirty="0"/>
              <a:t>かける（販売時に、「払いなさい」といって払わせる）税金</a:t>
            </a:r>
            <a:endParaRPr kumimoji="1" lang="en-US" altLang="ja-JP" sz="2400" dirty="0"/>
          </a:p>
        </p:txBody>
      </p:sp>
      <p:sp>
        <p:nvSpPr>
          <p:cNvPr id="7" name="テキスト ボックス 6">
            <a:extLst>
              <a:ext uri="{FF2B5EF4-FFF2-40B4-BE49-F238E27FC236}">
                <a16:creationId xmlns:a16="http://schemas.microsoft.com/office/drawing/2014/main" id="{6929B1F3-5D9D-4C34-98B3-AF697DB00B32}"/>
              </a:ext>
            </a:extLst>
          </p:cNvPr>
          <p:cNvSpPr txBox="1"/>
          <p:nvPr/>
        </p:nvSpPr>
        <p:spPr>
          <a:xfrm>
            <a:off x="1051314" y="3429000"/>
            <a:ext cx="10649069" cy="3046988"/>
          </a:xfrm>
          <a:prstGeom prst="rect">
            <a:avLst/>
          </a:prstGeom>
          <a:noFill/>
        </p:spPr>
        <p:txBody>
          <a:bodyPr wrap="none" rtlCol="0">
            <a:spAutoFit/>
          </a:bodyPr>
          <a:lstStyle/>
          <a:p>
            <a:r>
              <a:rPr kumimoji="1" lang="ja-JP" altLang="en-US" sz="2400" dirty="0"/>
              <a:t>「アメリカが中国からの輸入品に関税をかける」</a:t>
            </a:r>
            <a:endParaRPr kumimoji="1" lang="en-US" altLang="ja-JP" sz="2400" dirty="0"/>
          </a:p>
          <a:p>
            <a:endParaRPr lang="en-US" altLang="ja-JP" sz="2400" dirty="0"/>
          </a:p>
          <a:p>
            <a:r>
              <a:rPr kumimoji="1" lang="ja-JP" altLang="en-US" sz="2400" dirty="0"/>
              <a:t>とは</a:t>
            </a:r>
            <a:endParaRPr kumimoji="1" lang="en-US" altLang="ja-JP" sz="2400" dirty="0"/>
          </a:p>
          <a:p>
            <a:endParaRPr lang="en-US" altLang="ja-JP" sz="2400" dirty="0"/>
          </a:p>
          <a:p>
            <a:r>
              <a:rPr kumimoji="1" lang="ja-JP" altLang="en-US" sz="2400" dirty="0"/>
              <a:t>「</a:t>
            </a:r>
            <a:r>
              <a:rPr kumimoji="1" lang="ja-JP" altLang="en-US" sz="2400" dirty="0">
                <a:solidFill>
                  <a:srgbClr val="FF0000"/>
                </a:solidFill>
              </a:rPr>
              <a:t>中国からアメリカに輸入される製品をアメリカ人が購入使用とする際に、</a:t>
            </a:r>
            <a:endParaRPr kumimoji="1" lang="en-US" altLang="ja-JP" sz="2400" dirty="0">
              <a:solidFill>
                <a:srgbClr val="FF0000"/>
              </a:solidFill>
            </a:endParaRPr>
          </a:p>
          <a:p>
            <a:r>
              <a:rPr kumimoji="1" lang="ja-JP" altLang="en-US" sz="2400" dirty="0"/>
              <a:t>アメリカ政府が、</a:t>
            </a:r>
            <a:r>
              <a:rPr kumimoji="1" lang="ja-JP" altLang="en-US" sz="2400" dirty="0">
                <a:solidFill>
                  <a:srgbClr val="FF0000"/>
                </a:solidFill>
              </a:rPr>
              <a:t>アメリカ人に</a:t>
            </a:r>
            <a:endParaRPr kumimoji="1" lang="en-US" altLang="ja-JP" sz="2400" dirty="0">
              <a:solidFill>
                <a:srgbClr val="FF0000"/>
              </a:solidFill>
            </a:endParaRPr>
          </a:p>
          <a:p>
            <a:r>
              <a:rPr kumimoji="1" lang="en-US" altLang="ja-JP" sz="2400" dirty="0"/>
              <a:t>『</a:t>
            </a:r>
            <a:r>
              <a:rPr kumimoji="1" lang="ja-JP" altLang="en-US" sz="2400" dirty="0">
                <a:solidFill>
                  <a:srgbClr val="FF0000"/>
                </a:solidFill>
              </a:rPr>
              <a:t>それを買うときに、アメリカ政府にもお金を払え</a:t>
            </a:r>
            <a:r>
              <a:rPr kumimoji="1" lang="en-US" altLang="ja-JP" sz="2400" dirty="0"/>
              <a:t>』</a:t>
            </a:r>
          </a:p>
          <a:p>
            <a:r>
              <a:rPr kumimoji="1" lang="ja-JP" altLang="en-US" sz="2400" dirty="0"/>
              <a:t>といって強いる税金</a:t>
            </a:r>
            <a:endParaRPr kumimoji="1" lang="en-US" altLang="ja-JP" sz="2400" dirty="0"/>
          </a:p>
        </p:txBody>
      </p:sp>
    </p:spTree>
    <p:extLst>
      <p:ext uri="{BB962C8B-B14F-4D97-AF65-F5344CB8AC3E}">
        <p14:creationId xmlns:p14="http://schemas.microsoft.com/office/powerpoint/2010/main" val="3366759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29C4C71-41A6-463F-ADC7-8BCD7E9A53F2}"/>
              </a:ext>
            </a:extLst>
          </p:cNvPr>
          <p:cNvSpPr txBox="1"/>
          <p:nvPr/>
        </p:nvSpPr>
        <p:spPr>
          <a:xfrm>
            <a:off x="627528" y="978822"/>
            <a:ext cx="11674991" cy="584775"/>
          </a:xfrm>
          <a:prstGeom prst="rect">
            <a:avLst/>
          </a:prstGeom>
          <a:noFill/>
        </p:spPr>
        <p:txBody>
          <a:bodyPr wrap="none" rtlCol="0">
            <a:spAutoFit/>
          </a:bodyPr>
          <a:lstStyle/>
          <a:p>
            <a:r>
              <a:rPr kumimoji="1" lang="ja-JP" altLang="en-US" sz="3200" dirty="0"/>
              <a:t>なので、</a:t>
            </a:r>
            <a:r>
              <a:rPr kumimoji="1" lang="ja-JP" altLang="en-US" sz="3200" dirty="0">
                <a:solidFill>
                  <a:srgbClr val="FF0000"/>
                </a:solidFill>
              </a:rPr>
              <a:t>関税収入は</a:t>
            </a:r>
            <a:r>
              <a:rPr kumimoji="1" lang="ja-JP" altLang="en-US" sz="3200" dirty="0"/>
              <a:t>、（中国ではなく）</a:t>
            </a:r>
            <a:r>
              <a:rPr kumimoji="1" lang="ja-JP" altLang="en-US" sz="3200" dirty="0">
                <a:solidFill>
                  <a:srgbClr val="FF0000"/>
                </a:solidFill>
              </a:rPr>
              <a:t>アメリカ政府に入る</a:t>
            </a:r>
            <a:r>
              <a:rPr kumimoji="1" lang="ja-JP" altLang="en-US" sz="3200" dirty="0"/>
              <a:t>。</a:t>
            </a:r>
          </a:p>
        </p:txBody>
      </p:sp>
      <p:sp>
        <p:nvSpPr>
          <p:cNvPr id="5" name="テキスト ボックス 4">
            <a:extLst>
              <a:ext uri="{FF2B5EF4-FFF2-40B4-BE49-F238E27FC236}">
                <a16:creationId xmlns:a16="http://schemas.microsoft.com/office/drawing/2014/main" id="{0D433F48-D081-418A-94E9-C4168ECB387A}"/>
              </a:ext>
            </a:extLst>
          </p:cNvPr>
          <p:cNvSpPr txBox="1"/>
          <p:nvPr/>
        </p:nvSpPr>
        <p:spPr>
          <a:xfrm>
            <a:off x="940289" y="2351782"/>
            <a:ext cx="10854253" cy="1077218"/>
          </a:xfrm>
          <a:prstGeom prst="rect">
            <a:avLst/>
          </a:prstGeom>
          <a:noFill/>
        </p:spPr>
        <p:txBody>
          <a:bodyPr wrap="none" rtlCol="0">
            <a:spAutoFit/>
          </a:bodyPr>
          <a:lstStyle/>
          <a:p>
            <a:r>
              <a:rPr kumimoji="1" lang="ja-JP" altLang="en-US" sz="3200" dirty="0"/>
              <a:t>アメリカ人にとっては、消費者の立場としては、</a:t>
            </a:r>
            <a:endParaRPr kumimoji="1" lang="en-US" altLang="ja-JP" sz="3200" dirty="0"/>
          </a:p>
          <a:p>
            <a:r>
              <a:rPr kumimoji="1" lang="ja-JP" altLang="en-US" sz="3200" dirty="0"/>
              <a:t>嬉しくない（だって、</a:t>
            </a:r>
            <a:r>
              <a:rPr kumimoji="1" lang="ja-JP" altLang="en-US" sz="3200" dirty="0">
                <a:solidFill>
                  <a:srgbClr val="FF0000"/>
                </a:solidFill>
              </a:rPr>
              <a:t>関税分、値上がりしてしまう</a:t>
            </a:r>
            <a:r>
              <a:rPr kumimoji="1" lang="ja-JP" altLang="en-US" sz="3200" dirty="0"/>
              <a:t>から）</a:t>
            </a:r>
          </a:p>
        </p:txBody>
      </p:sp>
      <p:sp>
        <p:nvSpPr>
          <p:cNvPr id="6" name="テキスト ボックス 5">
            <a:extLst>
              <a:ext uri="{FF2B5EF4-FFF2-40B4-BE49-F238E27FC236}">
                <a16:creationId xmlns:a16="http://schemas.microsoft.com/office/drawing/2014/main" id="{4ED18AE4-6EE1-45D7-B126-07C950A31491}"/>
              </a:ext>
            </a:extLst>
          </p:cNvPr>
          <p:cNvSpPr txBox="1"/>
          <p:nvPr/>
        </p:nvSpPr>
        <p:spPr>
          <a:xfrm>
            <a:off x="940289" y="4087904"/>
            <a:ext cx="10033516" cy="2062103"/>
          </a:xfrm>
          <a:prstGeom prst="rect">
            <a:avLst/>
          </a:prstGeom>
          <a:noFill/>
        </p:spPr>
        <p:txBody>
          <a:bodyPr wrap="none" rtlCol="0">
            <a:spAutoFit/>
          </a:bodyPr>
          <a:lstStyle/>
          <a:p>
            <a:r>
              <a:rPr kumimoji="1" lang="ja-JP" altLang="en-US" sz="3200" dirty="0">
                <a:solidFill>
                  <a:srgbClr val="FF0000"/>
                </a:solidFill>
              </a:rPr>
              <a:t>生産者の立場としては「助かる」</a:t>
            </a:r>
            <a:endParaRPr kumimoji="1" lang="en-US" altLang="ja-JP" sz="3200" dirty="0">
              <a:solidFill>
                <a:srgbClr val="FF0000"/>
              </a:solidFill>
            </a:endParaRPr>
          </a:p>
          <a:p>
            <a:r>
              <a:rPr kumimoji="1" lang="ja-JP" altLang="en-US" sz="3200" dirty="0"/>
              <a:t>（だって、ライバルである中国製品の値段を、政府が</a:t>
            </a:r>
            <a:endParaRPr kumimoji="1" lang="en-US" altLang="ja-JP" sz="3200" dirty="0"/>
          </a:p>
          <a:p>
            <a:r>
              <a:rPr kumimoji="1" lang="ja-JP" altLang="en-US" sz="3200" dirty="0"/>
              <a:t>関税分、つり上げて、買いにくい製品にしてくれる</a:t>
            </a:r>
            <a:endParaRPr kumimoji="1" lang="en-US" altLang="ja-JP" sz="3200" dirty="0"/>
          </a:p>
          <a:p>
            <a:r>
              <a:rPr kumimoji="1" lang="ja-JP" altLang="en-US" sz="3200" dirty="0"/>
              <a:t>のだから。</a:t>
            </a:r>
          </a:p>
        </p:txBody>
      </p:sp>
    </p:spTree>
    <p:extLst>
      <p:ext uri="{BB962C8B-B14F-4D97-AF65-F5344CB8AC3E}">
        <p14:creationId xmlns:p14="http://schemas.microsoft.com/office/powerpoint/2010/main" val="945920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67B34C2-7BD5-48B4-B4CE-66ECEE437FF9}"/>
              </a:ext>
            </a:extLst>
          </p:cNvPr>
          <p:cNvSpPr txBox="1"/>
          <p:nvPr/>
        </p:nvSpPr>
        <p:spPr>
          <a:xfrm>
            <a:off x="318926" y="246111"/>
            <a:ext cx="6340197" cy="584775"/>
          </a:xfrm>
          <a:prstGeom prst="rect">
            <a:avLst/>
          </a:prstGeom>
          <a:noFill/>
        </p:spPr>
        <p:txBody>
          <a:bodyPr wrap="none" rtlCol="0">
            <a:spAutoFit/>
          </a:bodyPr>
          <a:lstStyle/>
          <a:p>
            <a:r>
              <a:rPr kumimoji="1" lang="ja-JP" altLang="en-US" sz="3200" dirty="0"/>
              <a:t>もう少し身近な例でいうと・・・</a:t>
            </a:r>
          </a:p>
        </p:txBody>
      </p:sp>
      <p:sp>
        <p:nvSpPr>
          <p:cNvPr id="3" name="テキスト ボックス 2">
            <a:extLst>
              <a:ext uri="{FF2B5EF4-FFF2-40B4-BE49-F238E27FC236}">
                <a16:creationId xmlns:a16="http://schemas.microsoft.com/office/drawing/2014/main" id="{AD17C486-B5F0-4D5C-A7B7-747FF382EBD9}"/>
              </a:ext>
            </a:extLst>
          </p:cNvPr>
          <p:cNvSpPr txBox="1"/>
          <p:nvPr/>
        </p:nvSpPr>
        <p:spPr>
          <a:xfrm>
            <a:off x="668873" y="1183340"/>
            <a:ext cx="10854253" cy="1077218"/>
          </a:xfrm>
          <a:prstGeom prst="rect">
            <a:avLst/>
          </a:prstGeom>
          <a:noFill/>
        </p:spPr>
        <p:txBody>
          <a:bodyPr wrap="none" rtlCol="0">
            <a:spAutoFit/>
          </a:bodyPr>
          <a:lstStyle/>
          <a:p>
            <a:r>
              <a:rPr kumimoji="1" lang="ja-JP" altLang="en-US" sz="3200" dirty="0"/>
              <a:t>日本の政府は、フランスやドイツから輸入される</a:t>
            </a:r>
            <a:r>
              <a:rPr kumimoji="1" lang="ja-JP" altLang="en-US" sz="3200" dirty="0">
                <a:solidFill>
                  <a:srgbClr val="FF0000"/>
                </a:solidFill>
              </a:rPr>
              <a:t>ワイン</a:t>
            </a:r>
            <a:r>
              <a:rPr kumimoji="1" lang="ja-JP" altLang="en-US" sz="3200" dirty="0"/>
              <a:t>に</a:t>
            </a:r>
            <a:endParaRPr kumimoji="1" lang="en-US" altLang="ja-JP" sz="3200" dirty="0"/>
          </a:p>
          <a:p>
            <a:r>
              <a:rPr kumimoji="1" lang="ja-JP" altLang="en-US" sz="3200" dirty="0"/>
              <a:t>「関税」をかけています。</a:t>
            </a:r>
          </a:p>
        </p:txBody>
      </p:sp>
      <p:sp>
        <p:nvSpPr>
          <p:cNvPr id="4" name="テキスト ボックス 3">
            <a:extLst>
              <a:ext uri="{FF2B5EF4-FFF2-40B4-BE49-F238E27FC236}">
                <a16:creationId xmlns:a16="http://schemas.microsoft.com/office/drawing/2014/main" id="{F39B9A97-D18D-475C-A2A2-33F3A692CDB4}"/>
              </a:ext>
            </a:extLst>
          </p:cNvPr>
          <p:cNvSpPr txBox="1"/>
          <p:nvPr/>
        </p:nvSpPr>
        <p:spPr>
          <a:xfrm>
            <a:off x="962950" y="2555736"/>
            <a:ext cx="1980029" cy="523220"/>
          </a:xfrm>
          <a:prstGeom prst="rect">
            <a:avLst/>
          </a:prstGeom>
          <a:noFill/>
        </p:spPr>
        <p:txBody>
          <a:bodyPr wrap="none" rtlCol="0">
            <a:spAutoFit/>
          </a:bodyPr>
          <a:lstStyle/>
          <a:p>
            <a:r>
              <a:rPr kumimoji="1" lang="ja-JP" altLang="en-US" sz="2800" dirty="0"/>
              <a:t>その場合、</a:t>
            </a:r>
          </a:p>
        </p:txBody>
      </p:sp>
      <p:sp>
        <p:nvSpPr>
          <p:cNvPr id="5" name="テキスト ボックス 4">
            <a:extLst>
              <a:ext uri="{FF2B5EF4-FFF2-40B4-BE49-F238E27FC236}">
                <a16:creationId xmlns:a16="http://schemas.microsoft.com/office/drawing/2014/main" id="{2CE905C0-F7D3-44F2-848D-DA89A0120750}"/>
              </a:ext>
            </a:extLst>
          </p:cNvPr>
          <p:cNvSpPr txBox="1"/>
          <p:nvPr/>
        </p:nvSpPr>
        <p:spPr>
          <a:xfrm>
            <a:off x="1458086" y="3108297"/>
            <a:ext cx="8392041" cy="1077218"/>
          </a:xfrm>
          <a:prstGeom prst="rect">
            <a:avLst/>
          </a:prstGeom>
          <a:noFill/>
        </p:spPr>
        <p:txBody>
          <a:bodyPr wrap="none" rtlCol="0">
            <a:spAutoFit/>
          </a:bodyPr>
          <a:lstStyle/>
          <a:p>
            <a:r>
              <a:rPr kumimoji="1" lang="ja-JP" altLang="en-US" sz="3200" dirty="0"/>
              <a:t>関税を課される「ブツ」は</a:t>
            </a:r>
            <a:endParaRPr kumimoji="1" lang="en-US" altLang="ja-JP" sz="3200" dirty="0"/>
          </a:p>
          <a:p>
            <a:r>
              <a:rPr kumimoji="1" lang="ja-JP" altLang="en-US" sz="3200" dirty="0"/>
              <a:t>「フランスやドイツから輸入されるワイン」</a:t>
            </a:r>
          </a:p>
        </p:txBody>
      </p:sp>
      <p:sp>
        <p:nvSpPr>
          <p:cNvPr id="6" name="テキスト ボックス 5">
            <a:extLst>
              <a:ext uri="{FF2B5EF4-FFF2-40B4-BE49-F238E27FC236}">
                <a16:creationId xmlns:a16="http://schemas.microsoft.com/office/drawing/2014/main" id="{A03228AF-39ED-48C0-A811-404A0FB36F01}"/>
              </a:ext>
            </a:extLst>
          </p:cNvPr>
          <p:cNvSpPr txBox="1"/>
          <p:nvPr/>
        </p:nvSpPr>
        <p:spPr>
          <a:xfrm>
            <a:off x="1458086" y="4185515"/>
            <a:ext cx="9623147" cy="2062103"/>
          </a:xfrm>
          <a:prstGeom prst="rect">
            <a:avLst/>
          </a:prstGeom>
          <a:noFill/>
        </p:spPr>
        <p:txBody>
          <a:bodyPr wrap="none" rtlCol="0">
            <a:spAutoFit/>
          </a:bodyPr>
          <a:lstStyle/>
          <a:p>
            <a:r>
              <a:rPr kumimoji="1" lang="ja-JP" altLang="en-US" sz="3200" dirty="0"/>
              <a:t>関税を払うのは、日本人（その際</a:t>
            </a:r>
            <a:endParaRPr kumimoji="1" lang="en-US" altLang="ja-JP" sz="3200" dirty="0"/>
          </a:p>
          <a:p>
            <a:r>
              <a:rPr kumimoji="1" lang="ja-JP" altLang="en-US" sz="3200" dirty="0"/>
              <a:t>「くっそ、関税の分、フランスやドイツのワインの</a:t>
            </a:r>
            <a:endParaRPr kumimoji="1" lang="en-US" altLang="ja-JP" sz="3200" dirty="0"/>
          </a:p>
          <a:p>
            <a:r>
              <a:rPr kumimoji="1" lang="ja-JP" altLang="en-US" sz="3200" dirty="0"/>
              <a:t>値段が高くなってしまっているじゃないか」</a:t>
            </a:r>
            <a:endParaRPr kumimoji="1" lang="en-US" altLang="ja-JP" sz="3200" dirty="0"/>
          </a:p>
          <a:p>
            <a:r>
              <a:rPr kumimoji="1" lang="ja-JP" altLang="en-US" sz="3200" dirty="0"/>
              <a:t>などとぼやく人が多い）</a:t>
            </a:r>
          </a:p>
        </p:txBody>
      </p:sp>
      <p:sp>
        <p:nvSpPr>
          <p:cNvPr id="7" name="テキスト ボックス 6">
            <a:extLst>
              <a:ext uri="{FF2B5EF4-FFF2-40B4-BE49-F238E27FC236}">
                <a16:creationId xmlns:a16="http://schemas.microsoft.com/office/drawing/2014/main" id="{1E985266-D325-4EB0-979E-C8EBEE709671}"/>
              </a:ext>
            </a:extLst>
          </p:cNvPr>
          <p:cNvSpPr txBox="1"/>
          <p:nvPr/>
        </p:nvSpPr>
        <p:spPr>
          <a:xfrm>
            <a:off x="668873" y="6381056"/>
            <a:ext cx="10956846" cy="461665"/>
          </a:xfrm>
          <a:prstGeom prst="rect">
            <a:avLst/>
          </a:prstGeom>
          <a:noFill/>
        </p:spPr>
        <p:txBody>
          <a:bodyPr wrap="none" rtlCol="0">
            <a:spAutoFit/>
          </a:bodyPr>
          <a:lstStyle/>
          <a:p>
            <a:r>
              <a:rPr kumimoji="1" lang="ja-JP" altLang="en-US" sz="2400" dirty="0"/>
              <a:t>その（日本人が払った）関税を「受け取ってホクホクする」のは「日本政府」</a:t>
            </a:r>
          </a:p>
        </p:txBody>
      </p:sp>
    </p:spTree>
    <p:extLst>
      <p:ext uri="{BB962C8B-B14F-4D97-AF65-F5344CB8AC3E}">
        <p14:creationId xmlns:p14="http://schemas.microsoft.com/office/powerpoint/2010/main" val="1141534503"/>
      </p:ext>
    </p:extLst>
  </p:cSld>
  <p:clrMapOvr>
    <a:masterClrMapping/>
  </p:clrMapOvr>
</p:sld>
</file>

<file path=ppt/theme/theme1.xml><?xml version="1.0" encoding="utf-8"?>
<a:theme xmlns:a="http://schemas.openxmlformats.org/drawingml/2006/main" name="AccentBoxVTI">
  <a:themeElements>
    <a:clrScheme name="AnalogousFromLightSeedLeftStep">
      <a:dk1>
        <a:srgbClr val="000000"/>
      </a:dk1>
      <a:lt1>
        <a:srgbClr val="FFFFFF"/>
      </a:lt1>
      <a:dk2>
        <a:srgbClr val="223B31"/>
      </a:dk2>
      <a:lt2>
        <a:srgbClr val="E8E5E2"/>
      </a:lt2>
      <a:accent1>
        <a:srgbClr val="50A9EB"/>
      </a:accent1>
      <a:accent2>
        <a:srgbClr val="37B3B4"/>
      </a:accent2>
      <a:accent3>
        <a:srgbClr val="33B680"/>
      </a:accent3>
      <a:accent4>
        <a:srgbClr val="2EB946"/>
      </a:accent4>
      <a:accent5>
        <a:srgbClr val="54B735"/>
      </a:accent5>
      <a:accent6>
        <a:srgbClr val="87AE3A"/>
      </a:accent6>
      <a:hlink>
        <a:srgbClr val="A2785A"/>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2180</Words>
  <Application>Microsoft Office PowerPoint</Application>
  <PresentationFormat>ワイド画面</PresentationFormat>
  <Paragraphs>221</Paragraphs>
  <Slides>33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33</vt:i4>
      </vt:variant>
    </vt:vector>
  </HeadingPairs>
  <TitlesOfParts>
    <vt:vector size="38" baseType="lpstr">
      <vt:lpstr>游ゴシック</vt:lpstr>
      <vt:lpstr>Arial</vt:lpstr>
      <vt:lpstr>Avenir Next LT Pro</vt:lpstr>
      <vt:lpstr>Calibri</vt:lpstr>
      <vt:lpstr>AccentBoxVTI</vt:lpstr>
      <vt:lpstr>国際貿易論2020 第11回（7/30）</vt:lpstr>
      <vt:lpstr>PowerPoint プレゼンテーション</vt:lpstr>
      <vt:lpstr>PowerPoint プレゼンテーション</vt:lpstr>
      <vt:lpstr>関税については初回授業で実は語っていた(^_^;</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国際貿易論2020 第11回（7/30）</dc:title>
  <dc:creator>江口由希子</dc:creator>
  <cp:lastModifiedBy>S Eguchi</cp:lastModifiedBy>
  <cp:revision>41</cp:revision>
  <dcterms:created xsi:type="dcterms:W3CDTF">2020-07-29T16:11:52Z</dcterms:created>
  <dcterms:modified xsi:type="dcterms:W3CDTF">2020-08-04T07:16:17Z</dcterms:modified>
</cp:coreProperties>
</file>