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9" r:id="rId3"/>
    <p:sldId id="312" r:id="rId4"/>
    <p:sldId id="298" r:id="rId5"/>
    <p:sldId id="300" r:id="rId6"/>
    <p:sldId id="313" r:id="rId7"/>
    <p:sldId id="257" r:id="rId8"/>
    <p:sldId id="259" r:id="rId9"/>
    <p:sldId id="267" r:id="rId10"/>
    <p:sldId id="289" r:id="rId11"/>
    <p:sldId id="302" r:id="rId12"/>
    <p:sldId id="306" r:id="rId13"/>
    <p:sldId id="307" r:id="rId14"/>
    <p:sldId id="268" r:id="rId15"/>
    <p:sldId id="283" r:id="rId16"/>
    <p:sldId id="287" r:id="rId17"/>
    <p:sldId id="285" r:id="rId18"/>
    <p:sldId id="286" r:id="rId19"/>
    <p:sldId id="311" r:id="rId20"/>
    <p:sldId id="309" r:id="rId21"/>
    <p:sldId id="310" r:id="rId22"/>
    <p:sldId id="314" r:id="rId23"/>
    <p:sldId id="291" r:id="rId24"/>
    <p:sldId id="290" r:id="rId25"/>
    <p:sldId id="292" r:id="rId26"/>
    <p:sldId id="293" r:id="rId27"/>
    <p:sldId id="261" r:id="rId2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57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2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5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9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5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4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1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2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8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2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E00509-5F89-44A2-BD9F-0F0995BAE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あなたは今、無事「</a:t>
            </a:r>
            <a:r>
              <a:rPr kumimoji="1" lang="ja-JP" altLang="en-US" dirty="0">
                <a:solidFill>
                  <a:srgbClr val="FF0000"/>
                </a:solidFill>
              </a:rPr>
              <a:t>ミクロ経済学演習</a:t>
            </a:r>
            <a:r>
              <a:rPr kumimoji="1" lang="ja-JP" altLang="en-US" dirty="0"/>
              <a:t>（月１：江口先生）」の授業の部屋に入っています。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1C3662-8642-4086-A63D-C90EA2EDC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40303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kumimoji="1" lang="ja-JP" altLang="en-US" dirty="0"/>
              <a:t>今接続している</a:t>
            </a:r>
            <a:r>
              <a:rPr kumimoji="1" lang="en-US" altLang="ja-JP" dirty="0"/>
              <a:t>Wi-fi </a:t>
            </a:r>
            <a:r>
              <a:rPr kumimoji="1" lang="ja-JP" altLang="en-US" dirty="0"/>
              <a:t>等の料金（ネットの通信費）は大丈夫ですか？</a:t>
            </a:r>
            <a:endParaRPr kumimoji="1" lang="en-US" altLang="ja-JP" dirty="0"/>
          </a:p>
          <a:p>
            <a:pPr>
              <a:lnSpc>
                <a:spcPct val="100000"/>
              </a:lnSpc>
            </a:pPr>
            <a:r>
              <a:rPr kumimoji="1" lang="ja-JP" altLang="en-US" dirty="0"/>
              <a:t>途中で「出席」をとる必要があるので、学生は「学籍番号・名前（例えば</a:t>
            </a:r>
            <a:r>
              <a:rPr kumimoji="1" lang="en-US" altLang="ja-JP" dirty="0">
                <a:solidFill>
                  <a:srgbClr val="FF0000"/>
                </a:solidFill>
              </a:rPr>
              <a:t>2012345</a:t>
            </a:r>
            <a:r>
              <a:rPr kumimoji="1" lang="ja-JP" altLang="en-US" dirty="0">
                <a:solidFill>
                  <a:srgbClr val="FF0000"/>
                </a:solidFill>
              </a:rPr>
              <a:t>産大太郎</a:t>
            </a:r>
            <a:r>
              <a:rPr kumimoji="1" lang="ja-JP" altLang="en-US" dirty="0"/>
              <a:t>）」という名前で</a:t>
            </a:r>
            <a:r>
              <a:rPr kumimoji="1" lang="en-US" altLang="ja-JP" dirty="0">
                <a:solidFill>
                  <a:srgbClr val="FF0000"/>
                </a:solidFill>
              </a:rPr>
              <a:t>Zoom</a:t>
            </a:r>
            <a:r>
              <a:rPr kumimoji="1" lang="ja-JP" altLang="en-US" dirty="0">
                <a:solidFill>
                  <a:srgbClr val="FF0000"/>
                </a:solidFill>
              </a:rPr>
              <a:t>にログイン</a:t>
            </a:r>
            <a:r>
              <a:rPr kumimoji="1" lang="ja-JP" altLang="en-US" dirty="0"/>
              <a:t>し、入室してください（この授業に参加して下さい）。</a:t>
            </a:r>
            <a:endParaRPr kumimoji="1" lang="en-US" altLang="ja-JP" dirty="0"/>
          </a:p>
          <a:p>
            <a:pPr>
              <a:lnSpc>
                <a:spcPct val="100000"/>
              </a:lnSpc>
            </a:pPr>
            <a:r>
              <a:rPr kumimoji="1" lang="ja-JP" altLang="en-US" dirty="0">
                <a:solidFill>
                  <a:srgbClr val="FF0000"/>
                </a:solidFill>
              </a:rPr>
              <a:t>音楽</a:t>
            </a:r>
            <a:r>
              <a:rPr kumimoji="1" lang="ja-JP" altLang="en-US" dirty="0"/>
              <a:t>を流していますので</a:t>
            </a:r>
            <a:r>
              <a:rPr kumimoji="1" lang="ja-JP" altLang="en-US" dirty="0">
                <a:solidFill>
                  <a:srgbClr val="FF0000"/>
                </a:solidFill>
              </a:rPr>
              <a:t>ボリュームを調節して</a:t>
            </a:r>
            <a:r>
              <a:rPr kumimoji="1" lang="ja-JP" altLang="en-US" dirty="0"/>
              <a:t>ください。</a:t>
            </a:r>
            <a:endParaRPr kumimoji="1" lang="en-US" altLang="ja-JP" dirty="0"/>
          </a:p>
          <a:p>
            <a:pPr>
              <a:lnSpc>
                <a:spcPct val="100000"/>
              </a:lnSpc>
            </a:pPr>
            <a:r>
              <a:rPr kumimoji="1" lang="ja-JP" altLang="en-US" dirty="0"/>
              <a:t>９時</a:t>
            </a:r>
            <a:r>
              <a:rPr kumimoji="1" lang="en-US" altLang="ja-JP" dirty="0"/>
              <a:t>15</a:t>
            </a:r>
            <a:r>
              <a:rPr kumimoji="1" lang="ja-JP" altLang="en-US" dirty="0"/>
              <a:t>分になったら画面が「江口研究室の江口先生画像」に切り替わります（授業は「</a:t>
            </a:r>
            <a:r>
              <a:rPr kumimoji="1" lang="ja-JP" altLang="en-US" dirty="0">
                <a:solidFill>
                  <a:srgbClr val="FF0000"/>
                </a:solidFill>
              </a:rPr>
              <a:t>生放送</a:t>
            </a:r>
            <a:r>
              <a:rPr kumimoji="1" lang="ja-JP" altLang="en-US" dirty="0"/>
              <a:t>」で行われます）。</a:t>
            </a:r>
            <a:endParaRPr kumimoji="1" lang="en-US" altLang="ja-JP" dirty="0"/>
          </a:p>
          <a:p>
            <a:pPr>
              <a:lnSpc>
                <a:spcPct val="100000"/>
              </a:lnSpc>
            </a:pPr>
            <a:r>
              <a:rPr kumimoji="1" lang="ja-JP" altLang="en-US" dirty="0"/>
              <a:t>学生は「</a:t>
            </a:r>
            <a:r>
              <a:rPr kumimoji="1" lang="ja-JP" altLang="en-US" dirty="0">
                <a:solidFill>
                  <a:srgbClr val="FF0000"/>
                </a:solidFill>
              </a:rPr>
              <a:t>自分の画像（自分の顔）</a:t>
            </a:r>
            <a:r>
              <a:rPr kumimoji="1" lang="ja-JP" altLang="en-US" dirty="0"/>
              <a:t>」が「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画面上」で「ちゃんと映っている状態」で９時１５分が来るのを待っていて下さい。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6358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0D0214-83D4-41ED-BC5D-5C46BC228E76}"/>
              </a:ext>
            </a:extLst>
          </p:cNvPr>
          <p:cNvSpPr txBox="1"/>
          <p:nvPr/>
        </p:nvSpPr>
        <p:spPr>
          <a:xfrm>
            <a:off x="636104" y="556591"/>
            <a:ext cx="5724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１）授業の資料は、以下のホームページにあります。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29C6F07-1A54-4405-925A-5BA0D5C21D99}"/>
              </a:ext>
            </a:extLst>
          </p:cNvPr>
          <p:cNvSpPr txBox="1"/>
          <p:nvPr/>
        </p:nvSpPr>
        <p:spPr>
          <a:xfrm>
            <a:off x="1298713" y="1484243"/>
            <a:ext cx="5392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http://www.nsu.ac.jp/official/fa/eguchi/index.html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264965A-CDA9-4661-8D79-4AA2B5BDA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447" y="453400"/>
            <a:ext cx="1400175" cy="1400175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184613-BA3A-4393-9F2F-BD9ACD18100F}"/>
              </a:ext>
            </a:extLst>
          </p:cNvPr>
          <p:cNvSpPr txBox="1"/>
          <p:nvPr/>
        </p:nvSpPr>
        <p:spPr>
          <a:xfrm>
            <a:off x="689593" y="4894143"/>
            <a:ext cx="803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２）</a:t>
            </a:r>
            <a:r>
              <a:rPr kumimoji="1" lang="ja-JP" altLang="en-US" dirty="0">
                <a:solidFill>
                  <a:srgbClr val="FF0000"/>
                </a:solidFill>
              </a:rPr>
              <a:t>授業についての連絡</a:t>
            </a:r>
            <a:r>
              <a:rPr lang="ja-JP" altLang="en-US" dirty="0"/>
              <a:t>（レポートや課題の</a:t>
            </a:r>
            <a:r>
              <a:rPr lang="ja-JP" altLang="en-US" dirty="0">
                <a:solidFill>
                  <a:srgbClr val="FF0000"/>
                </a:solidFill>
              </a:rPr>
              <a:t>メールによる提出</a:t>
            </a:r>
            <a:r>
              <a:rPr lang="ja-JP" altLang="en-US" dirty="0"/>
              <a:t>を含む）</a:t>
            </a:r>
            <a:r>
              <a:rPr kumimoji="1" lang="ja-JP" altLang="en-US" dirty="0"/>
              <a:t>は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DF83A9-A1A4-45F0-8AD7-5E33DA762D6A}"/>
              </a:ext>
            </a:extLst>
          </p:cNvPr>
          <p:cNvSpPr txBox="1"/>
          <p:nvPr/>
        </p:nvSpPr>
        <p:spPr>
          <a:xfrm>
            <a:off x="1737455" y="5290460"/>
            <a:ext cx="2257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eguchi@st.nsu.ac.jp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46C6A2-054B-4AF1-81A3-7057A4112A57}"/>
              </a:ext>
            </a:extLst>
          </p:cNvPr>
          <p:cNvSpPr txBox="1"/>
          <p:nvPr/>
        </p:nvSpPr>
        <p:spPr>
          <a:xfrm>
            <a:off x="1128175" y="6180793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に送って下さい。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06FFE4-9B33-4294-8719-CD8F4072EB22}"/>
              </a:ext>
            </a:extLst>
          </p:cNvPr>
          <p:cNvSpPr txBox="1"/>
          <p:nvPr/>
        </p:nvSpPr>
        <p:spPr>
          <a:xfrm>
            <a:off x="251012" y="14253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あと、</a:t>
            </a:r>
          </a:p>
        </p:txBody>
      </p:sp>
      <p:pic>
        <p:nvPicPr>
          <p:cNvPr id="9" name="図 8" descr="メガネを掛けた男性&#10;&#10;自動的に生成された説明">
            <a:extLst>
              <a:ext uri="{FF2B5EF4-FFF2-40B4-BE49-F238E27FC236}">
                <a16:creationId xmlns:a16="http://schemas.microsoft.com/office/drawing/2014/main" id="{FAE633F2-E902-4E49-BBE6-1ADFEEF19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713" y="2104656"/>
            <a:ext cx="3526072" cy="216989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DD0BE9D-5B5C-4CE4-A89E-627879D9A6C8}"/>
              </a:ext>
            </a:extLst>
          </p:cNvPr>
          <p:cNvSpPr txBox="1"/>
          <p:nvPr/>
        </p:nvSpPr>
        <p:spPr>
          <a:xfrm>
            <a:off x="4824785" y="3351217"/>
            <a:ext cx="5724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この手の画像も上記ホームページにありますので</a:t>
            </a:r>
            <a:endParaRPr kumimoji="1" lang="en-US" altLang="ja-JP" dirty="0"/>
          </a:p>
          <a:p>
            <a:r>
              <a:rPr lang="ja-JP" altLang="en-US" dirty="0"/>
              <a:t>先生方はパワポ資料を作られる際に（必要があれば）</a:t>
            </a:r>
            <a:endParaRPr lang="en-US" altLang="ja-JP" dirty="0"/>
          </a:p>
          <a:p>
            <a:r>
              <a:rPr kumimoji="1" lang="ja-JP" altLang="en-US" dirty="0"/>
              <a:t>ご自由に使って頂いて構いません。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41D94BF-4B86-482B-B0AF-8F067DE90F36}"/>
              </a:ext>
            </a:extLst>
          </p:cNvPr>
          <p:cNvSpPr txBox="1"/>
          <p:nvPr/>
        </p:nvSpPr>
        <p:spPr>
          <a:xfrm>
            <a:off x="1737455" y="5708407"/>
            <a:ext cx="2603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eguchi@econ.nsu.ac.jp</a:t>
            </a:r>
            <a:endParaRPr kumimoji="1" lang="ja-JP" altLang="en-US" dirty="0"/>
          </a:p>
        </p:txBody>
      </p:sp>
      <p:sp>
        <p:nvSpPr>
          <p:cNvPr id="15" name="乗算記号 14">
            <a:extLst>
              <a:ext uri="{FF2B5EF4-FFF2-40B4-BE49-F238E27FC236}">
                <a16:creationId xmlns:a16="http://schemas.microsoft.com/office/drawing/2014/main" id="{F33A9E2C-1864-4B1F-92D4-E785ED672651}"/>
              </a:ext>
            </a:extLst>
          </p:cNvPr>
          <p:cNvSpPr/>
          <p:nvPr/>
        </p:nvSpPr>
        <p:spPr>
          <a:xfrm>
            <a:off x="1376374" y="5698209"/>
            <a:ext cx="415699" cy="3693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665B97D-3DA0-4563-81F2-983DE74DCD13}"/>
              </a:ext>
            </a:extLst>
          </p:cNvPr>
          <p:cNvSpPr txBox="1"/>
          <p:nvPr/>
        </p:nvSpPr>
        <p:spPr>
          <a:xfrm>
            <a:off x="3926541" y="5297024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（授業専用のメールアドレス）</a:t>
            </a:r>
          </a:p>
        </p:txBody>
      </p:sp>
      <p:sp>
        <p:nvSpPr>
          <p:cNvPr id="20" name="円: 塗りつぶしなし 19">
            <a:extLst>
              <a:ext uri="{FF2B5EF4-FFF2-40B4-BE49-F238E27FC236}">
                <a16:creationId xmlns:a16="http://schemas.microsoft.com/office/drawing/2014/main" id="{AC7A255A-1A9E-47C6-A78A-FFD4716DF824}"/>
              </a:ext>
            </a:extLst>
          </p:cNvPr>
          <p:cNvSpPr/>
          <p:nvPr/>
        </p:nvSpPr>
        <p:spPr>
          <a:xfrm>
            <a:off x="1430993" y="5305526"/>
            <a:ext cx="306462" cy="289629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1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モニター画面に映る男性の顔&#10;&#10;自動的に生成された説明">
            <a:extLst>
              <a:ext uri="{FF2B5EF4-FFF2-40B4-BE49-F238E27FC236}">
                <a16:creationId xmlns:a16="http://schemas.microsoft.com/office/drawing/2014/main" id="{0886FCA3-AC33-4237-A2E3-82AF875C3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68" y="725759"/>
            <a:ext cx="6550707" cy="499410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4EB143-1A4B-4C49-8AB1-3C3DAC56FB24}"/>
              </a:ext>
            </a:extLst>
          </p:cNvPr>
          <p:cNvSpPr txBox="1"/>
          <p:nvPr/>
        </p:nvSpPr>
        <p:spPr>
          <a:xfrm>
            <a:off x="7390686" y="5392213"/>
            <a:ext cx="48013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このボタンを押すと「拍手」と「賛成」</a:t>
            </a:r>
            <a:endParaRPr kumimoji="1" lang="en-US" altLang="ja-JP" dirty="0"/>
          </a:p>
          <a:p>
            <a:r>
              <a:rPr lang="ja-JP" altLang="en-US" dirty="0"/>
              <a:t>のマークが出てくるので「</a:t>
            </a:r>
            <a:r>
              <a:rPr lang="ja-JP" altLang="en-US" dirty="0">
                <a:solidFill>
                  <a:srgbClr val="FF0000"/>
                </a:solidFill>
              </a:rPr>
              <a:t>拍手</a:t>
            </a:r>
            <a:r>
              <a:rPr lang="ja-JP" altLang="en-US" dirty="0"/>
              <a:t>」のマークを</a:t>
            </a:r>
            <a:endParaRPr lang="en-US" altLang="ja-JP" dirty="0"/>
          </a:p>
          <a:p>
            <a:r>
              <a:rPr lang="ja-JP" altLang="en-US" dirty="0"/>
              <a:t>押してください（すると数秒間、「拍手」の</a:t>
            </a:r>
            <a:endParaRPr lang="en-US" altLang="ja-JP" dirty="0"/>
          </a:p>
          <a:p>
            <a:r>
              <a:rPr kumimoji="1" lang="ja-JP" altLang="en-US" dirty="0"/>
              <a:t>マークが</a:t>
            </a:r>
            <a:r>
              <a:rPr kumimoji="1" lang="ja-JP" altLang="en-US" dirty="0">
                <a:solidFill>
                  <a:srgbClr val="FF0000"/>
                </a:solidFill>
              </a:rPr>
              <a:t>画面左上に出ます</a:t>
            </a:r>
            <a:r>
              <a:rPr kumimoji="1" lang="ja-JP" altLang="en-US" dirty="0"/>
              <a:t>（その後</a:t>
            </a:r>
            <a:r>
              <a:rPr kumimoji="1" lang="ja-JP" altLang="en-US" dirty="0">
                <a:solidFill>
                  <a:srgbClr val="FF0000"/>
                </a:solidFill>
              </a:rPr>
              <a:t>自動的に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消えます</a:t>
            </a:r>
            <a:r>
              <a:rPr kumimoji="1" lang="ja-JP" altLang="en-US" dirty="0"/>
              <a:t>）。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E1809E-F16E-4AAE-BA03-83B7E8C061A1}"/>
              </a:ext>
            </a:extLst>
          </p:cNvPr>
          <p:cNvSpPr txBox="1"/>
          <p:nvPr/>
        </p:nvSpPr>
        <p:spPr>
          <a:xfrm>
            <a:off x="313764" y="206189"/>
            <a:ext cx="6777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ここまでの話を聞いて、「わかりました」</a:t>
            </a:r>
            <a:r>
              <a:rPr lang="ja-JP" altLang="en-US" dirty="0"/>
              <a:t>という人は、</a:t>
            </a:r>
            <a:endParaRPr kumimoji="1" lang="ja-JP" altLang="en-US" dirty="0"/>
          </a:p>
        </p:txBody>
      </p:sp>
      <p:sp>
        <p:nvSpPr>
          <p:cNvPr id="3" name="矢印: 折線 2">
            <a:extLst>
              <a:ext uri="{FF2B5EF4-FFF2-40B4-BE49-F238E27FC236}">
                <a16:creationId xmlns:a16="http://schemas.microsoft.com/office/drawing/2014/main" id="{619A9785-AC74-4583-8CE1-DA0B4B33A581}"/>
              </a:ext>
            </a:extLst>
          </p:cNvPr>
          <p:cNvSpPr/>
          <p:nvPr/>
        </p:nvSpPr>
        <p:spPr>
          <a:xfrm rot="16200000">
            <a:off x="6049126" y="5063007"/>
            <a:ext cx="739208" cy="204395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05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B7D936-FE52-4AB7-ACEE-19CFB8AD13CC}"/>
              </a:ext>
            </a:extLst>
          </p:cNvPr>
          <p:cNvSpPr txBox="1"/>
          <p:nvPr/>
        </p:nvSpPr>
        <p:spPr>
          <a:xfrm>
            <a:off x="8229600" y="101157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ミクロ経済学とは、どんな学問か？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1ACC98-9901-4961-9293-1AE30CD0D994}"/>
              </a:ext>
            </a:extLst>
          </p:cNvPr>
          <p:cNvSpPr txBox="1"/>
          <p:nvPr/>
        </p:nvSpPr>
        <p:spPr>
          <a:xfrm>
            <a:off x="1192305" y="1536173"/>
            <a:ext cx="94179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人々はどんな社会であれ、「自分が得意とするもの、作りたいもの」をたくさん作って、</a:t>
            </a:r>
            <a:endParaRPr kumimoji="1" lang="en-US" altLang="ja-JP" dirty="0"/>
          </a:p>
          <a:p>
            <a:r>
              <a:rPr lang="ja-JP" altLang="en-US" dirty="0"/>
              <a:t>それを</a:t>
            </a:r>
            <a:r>
              <a:rPr kumimoji="1" lang="ja-JP" altLang="en-US" dirty="0"/>
              <a:t>相手にあげて、代わりに別のものをもらう（つまり交換しあう）ということを</a:t>
            </a:r>
            <a:endParaRPr kumimoji="1" lang="en-US" altLang="ja-JP" dirty="0"/>
          </a:p>
          <a:p>
            <a:r>
              <a:rPr lang="ja-JP" altLang="en-US" dirty="0"/>
              <a:t>して、お</a:t>
            </a:r>
            <a:r>
              <a:rPr kumimoji="1" lang="ja-JP" altLang="en-US" dirty="0"/>
              <a:t>互いに高い幸せな生活を送りあっている。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4B7A6A-B99D-4EB6-8558-6D9A82FB893E}"/>
              </a:ext>
            </a:extLst>
          </p:cNvPr>
          <p:cNvSpPr txBox="1"/>
          <p:nvPr/>
        </p:nvSpPr>
        <p:spPr>
          <a:xfrm>
            <a:off x="690282" y="751342"/>
            <a:ext cx="687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私たちは、何をやっているのか。どんなことをやっているのか。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69E71AA-6637-4016-8C8C-363D8CF222AE}"/>
              </a:ext>
            </a:extLst>
          </p:cNvPr>
          <p:cNvSpPr txBox="1"/>
          <p:nvPr/>
        </p:nvSpPr>
        <p:spPr>
          <a:xfrm>
            <a:off x="1121024" y="3017322"/>
            <a:ext cx="9648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つまり「特化」「分業」することでたくさん作りあって、それ（＝たくさん作ったもの）を</a:t>
            </a:r>
            <a:endParaRPr kumimoji="1" lang="en-US" altLang="ja-JP" dirty="0"/>
          </a:p>
          <a:p>
            <a:r>
              <a:rPr kumimoji="1" lang="ja-JP" altLang="en-US" dirty="0"/>
              <a:t>交換しあって、お互いによい生活を送りあっている。</a:t>
            </a:r>
          </a:p>
        </p:txBody>
      </p:sp>
    </p:spTree>
    <p:extLst>
      <p:ext uri="{BB962C8B-B14F-4D97-AF65-F5344CB8AC3E}">
        <p14:creationId xmlns:p14="http://schemas.microsoft.com/office/powerpoint/2010/main" val="3552072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AA5827-9FFC-4A6D-A14E-A44D162B5952}"/>
              </a:ext>
            </a:extLst>
          </p:cNvPr>
          <p:cNvSpPr txBox="1"/>
          <p:nvPr/>
        </p:nvSpPr>
        <p:spPr>
          <a:xfrm>
            <a:off x="833718" y="1117876"/>
            <a:ext cx="10802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そこ（物質世界）では資源（の量）と「使える技術」に限りがあり、そこで達成できる状態は</a:t>
            </a:r>
            <a:endParaRPr kumimoji="1" lang="en-US" altLang="ja-JP" dirty="0"/>
          </a:p>
          <a:p>
            <a:r>
              <a:rPr lang="ja-JP" altLang="en-US" dirty="0"/>
              <a:t>（可能性はいくらでもあるかもしれないが）限られている（範囲は限られている）。（</a:t>
            </a:r>
            <a:r>
              <a:rPr lang="ja-JP" altLang="en-US" dirty="0">
                <a:highlight>
                  <a:srgbClr val="00FFFF"/>
                </a:highlight>
              </a:rPr>
              <a:t>そうだよね？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E7CD1D-B381-4B25-B2D7-FBC4A1C67E91}"/>
              </a:ext>
            </a:extLst>
          </p:cNvPr>
          <p:cNvSpPr txBox="1"/>
          <p:nvPr/>
        </p:nvSpPr>
        <p:spPr>
          <a:xfrm>
            <a:off x="968187" y="1797377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ではそのような「限られてた、行き付き得る状態」の中で、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6B8A53-82D0-41A0-AD6F-61D9BD07F8D6}"/>
              </a:ext>
            </a:extLst>
          </p:cNvPr>
          <p:cNvSpPr txBox="1"/>
          <p:nvPr/>
        </p:nvSpPr>
        <p:spPr>
          <a:xfrm>
            <a:off x="1210235" y="229496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8CBB48-8CA3-435F-8BA1-7A4F090CC87F}"/>
              </a:ext>
            </a:extLst>
          </p:cNvPr>
          <p:cNvSpPr txBox="1"/>
          <p:nvPr/>
        </p:nvSpPr>
        <p:spPr>
          <a:xfrm>
            <a:off x="1856566" y="2258197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そもそもどの状態が、「一番いい状態」なのか。「目指すべき状態」なのか。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DAEB1E-577E-41B3-A706-253F58E6D3AE}"/>
              </a:ext>
            </a:extLst>
          </p:cNvPr>
          <p:cNvSpPr txBox="1"/>
          <p:nvPr/>
        </p:nvSpPr>
        <p:spPr>
          <a:xfrm>
            <a:off x="4176758" y="2664294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「これが達成できたら、いいのにな」という状態なのか。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92FDA7-15D8-48FD-80A1-52417113D253}"/>
              </a:ext>
            </a:extLst>
          </p:cNvPr>
          <p:cNvSpPr txBox="1"/>
          <p:nvPr/>
        </p:nvSpPr>
        <p:spPr>
          <a:xfrm>
            <a:off x="1246529" y="307489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２）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D4AFF4-1BBA-457D-A034-9C6587145053}"/>
              </a:ext>
            </a:extLst>
          </p:cNvPr>
          <p:cNvSpPr txBox="1"/>
          <p:nvPr/>
        </p:nvSpPr>
        <p:spPr>
          <a:xfrm>
            <a:off x="1972235" y="3074890"/>
            <a:ext cx="918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果たしてそのような「いい状態」は、どんな社会制度のもとで到達できるのだろうか？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DA38C9A-8B5B-489A-A8C8-F9DA7863C0CA}"/>
              </a:ext>
            </a:extLst>
          </p:cNvPr>
          <p:cNvSpPr txBox="1"/>
          <p:nvPr/>
        </p:nvSpPr>
        <p:spPr>
          <a:xfrm>
            <a:off x="4276164" y="3567949"/>
            <a:ext cx="71096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例えば「みんな、自由に、市場制度でやりましょう」という社会は</a:t>
            </a:r>
            <a:endParaRPr kumimoji="1" lang="en-US" altLang="ja-JP" dirty="0"/>
          </a:p>
          <a:p>
            <a:r>
              <a:rPr lang="ja-JP" altLang="en-US" dirty="0"/>
              <a:t>「みんな」をそこ（これが達成できたらいいな、という状態）に</a:t>
            </a:r>
            <a:endParaRPr lang="en-US" altLang="ja-JP" dirty="0"/>
          </a:p>
          <a:p>
            <a:r>
              <a:rPr kumimoji="1" lang="ja-JP" altLang="en-US" dirty="0"/>
              <a:t>導てくれるのか。</a:t>
            </a:r>
            <a:endParaRPr kumimoji="1" lang="en-US" altLang="ja-JP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FB83AB-7E16-4F20-93DF-DDD1F36EB10B}"/>
              </a:ext>
            </a:extLst>
          </p:cNvPr>
          <p:cNvSpPr txBox="1"/>
          <p:nvPr/>
        </p:nvSpPr>
        <p:spPr>
          <a:xfrm>
            <a:off x="1246529" y="474770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３）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7D2D737-4BA4-4B1D-8830-8CDEE72E6389}"/>
              </a:ext>
            </a:extLst>
          </p:cNvPr>
          <p:cNvSpPr txBox="1"/>
          <p:nvPr/>
        </p:nvSpPr>
        <p:spPr>
          <a:xfrm>
            <a:off x="1972235" y="4747702"/>
            <a:ext cx="94179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あるいは「市場制度でやりましょうや」という社会であったとしても、例えば</a:t>
            </a:r>
            <a:endParaRPr kumimoji="1" lang="en-US" altLang="ja-JP" dirty="0"/>
          </a:p>
          <a:p>
            <a:r>
              <a:rPr lang="ja-JP" altLang="en-US" dirty="0"/>
              <a:t>「残念ながら〇〇については、この社会や地域では十分ではない（条件が整って</a:t>
            </a:r>
            <a:endParaRPr lang="en-US" altLang="ja-JP" dirty="0"/>
          </a:p>
          <a:p>
            <a:r>
              <a:rPr lang="ja-JP" altLang="en-US" dirty="0"/>
              <a:t>いない」といった場合に、それでもみんなは「望ましいところ」に導いてもらえるのか？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D5E753-FDAC-4642-99D0-2772B004B50F}"/>
              </a:ext>
            </a:extLst>
          </p:cNvPr>
          <p:cNvSpPr txBox="1"/>
          <p:nvPr/>
        </p:nvSpPr>
        <p:spPr>
          <a:xfrm>
            <a:off x="1978915" y="5811803"/>
            <a:ext cx="780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もし答えが「ノー」であるなら、「どこに連れていかれてしまう」のか。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F93B25-CCFE-4730-8E08-9AF621FC9BC3}"/>
              </a:ext>
            </a:extLst>
          </p:cNvPr>
          <p:cNvSpPr txBox="1"/>
          <p:nvPr/>
        </p:nvSpPr>
        <p:spPr>
          <a:xfrm>
            <a:off x="1978915" y="6200853"/>
            <a:ext cx="734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誰がほくそえみ、誰がぶつぶつ不平をいうような状態になるのか。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96ADE06-A750-4402-BEC0-2521089A5BDF}"/>
              </a:ext>
            </a:extLst>
          </p:cNvPr>
          <p:cNvSpPr txBox="1"/>
          <p:nvPr/>
        </p:nvSpPr>
        <p:spPr>
          <a:xfrm>
            <a:off x="352013" y="129568"/>
            <a:ext cx="1172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highlight>
                  <a:srgbClr val="00FFFF"/>
                </a:highlight>
              </a:rPr>
              <a:t>人々はいつの時代、どの国や地域においても「特化・分業して作りあい、交換しあおうとしてきたし、今もして</a:t>
            </a:r>
            <a:endParaRPr kumimoji="1" lang="en-US" altLang="ja-JP" dirty="0">
              <a:highlight>
                <a:srgbClr val="00FFFF"/>
              </a:highlight>
            </a:endParaRPr>
          </a:p>
          <a:p>
            <a:r>
              <a:rPr lang="ja-JP" altLang="en-US" dirty="0">
                <a:highlight>
                  <a:srgbClr val="00FFFF"/>
                </a:highlight>
              </a:rPr>
              <a:t>いる。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D5E960B-FC47-45EC-84E5-30474716E873}"/>
              </a:ext>
            </a:extLst>
          </p:cNvPr>
          <p:cNvSpPr txBox="1"/>
          <p:nvPr/>
        </p:nvSpPr>
        <p:spPr>
          <a:xfrm>
            <a:off x="617003" y="692036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そのような、人々の営みについてであるが、</a:t>
            </a:r>
          </a:p>
        </p:txBody>
      </p:sp>
    </p:spTree>
    <p:extLst>
      <p:ext uri="{BB962C8B-B14F-4D97-AF65-F5344CB8AC3E}">
        <p14:creationId xmlns:p14="http://schemas.microsoft.com/office/powerpoint/2010/main" val="419399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17C486-B5F0-4D5C-A7B7-747FF382EBD9}"/>
              </a:ext>
            </a:extLst>
          </p:cNvPr>
          <p:cNvSpPr txBox="1"/>
          <p:nvPr/>
        </p:nvSpPr>
        <p:spPr>
          <a:xfrm>
            <a:off x="1765958" y="739731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そのためミクロ経済学の内容は、大きく３つあります。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9B9A97-D18D-475C-A2A2-33F3A692CDB4}"/>
              </a:ext>
            </a:extLst>
          </p:cNvPr>
          <p:cNvSpPr txBox="1"/>
          <p:nvPr/>
        </p:nvSpPr>
        <p:spPr>
          <a:xfrm>
            <a:off x="657962" y="103963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１つめは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E905C0-F7D3-44F2-848D-DA89A0120750}"/>
              </a:ext>
            </a:extLst>
          </p:cNvPr>
          <p:cNvSpPr txBox="1"/>
          <p:nvPr/>
        </p:nvSpPr>
        <p:spPr>
          <a:xfrm>
            <a:off x="1996790" y="1039637"/>
            <a:ext cx="872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消費者の理論（</a:t>
            </a:r>
            <a:r>
              <a:rPr kumimoji="1" lang="ja-JP" altLang="en-US" dirty="0">
                <a:solidFill>
                  <a:srgbClr val="FF0000"/>
                </a:solidFill>
              </a:rPr>
              <a:t>交換しあって、「もらおう」とする立場にたったときの、人の姿</a:t>
            </a:r>
            <a:r>
              <a:rPr kumimoji="1" lang="ja-JP" altLang="en-US" dirty="0"/>
              <a:t>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3228AF-39ED-48C0-A811-404A0FB36F01}"/>
              </a:ext>
            </a:extLst>
          </p:cNvPr>
          <p:cNvSpPr txBox="1"/>
          <p:nvPr/>
        </p:nvSpPr>
        <p:spPr>
          <a:xfrm>
            <a:off x="1211960" y="1408868"/>
            <a:ext cx="734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消費者、というのは、いまこの授業を受けている「あなた」です。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985266-D325-4EB0-979E-C8EBEE709671}"/>
              </a:ext>
            </a:extLst>
          </p:cNvPr>
          <p:cNvSpPr txBox="1"/>
          <p:nvPr/>
        </p:nvSpPr>
        <p:spPr>
          <a:xfrm>
            <a:off x="1211960" y="1766315"/>
            <a:ext cx="10572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なので、「消費者の理論」というのは、</a:t>
            </a:r>
            <a:r>
              <a:rPr kumimoji="1" lang="ja-JP" altLang="en-US" dirty="0">
                <a:solidFill>
                  <a:srgbClr val="FF0000"/>
                </a:solidFill>
              </a:rPr>
              <a:t>「あなたが普段どんな感じで日々の生活を送っているか、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その姿」を、説明しているハズ</a:t>
            </a:r>
            <a:r>
              <a:rPr lang="ja-JP" altLang="en-US" dirty="0"/>
              <a:t>、という、「ありがたいのかお節介なのか」「嘘なのか本当なのか」</a:t>
            </a:r>
            <a:endParaRPr lang="en-US" altLang="ja-JP" dirty="0"/>
          </a:p>
          <a:p>
            <a:r>
              <a:rPr kumimoji="1" lang="ja-JP" altLang="en-US" dirty="0"/>
              <a:t>なんとも微妙な立ち位置（？）の、理論です。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0EC0F3A-A8FC-4FE5-8B22-FAFD28CE306B}"/>
              </a:ext>
            </a:extLst>
          </p:cNvPr>
          <p:cNvSpPr txBox="1"/>
          <p:nvPr/>
        </p:nvSpPr>
        <p:spPr>
          <a:xfrm>
            <a:off x="662582" y="278531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/>
              <a:t>つめは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35C942-977E-4D07-91A4-19FEDF5A2665}"/>
              </a:ext>
            </a:extLst>
          </p:cNvPr>
          <p:cNvSpPr txBox="1"/>
          <p:nvPr/>
        </p:nvSpPr>
        <p:spPr>
          <a:xfrm>
            <a:off x="2001410" y="2785310"/>
            <a:ext cx="895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生産者の理論（</a:t>
            </a:r>
            <a:r>
              <a:rPr kumimoji="1" lang="ja-JP" altLang="en-US" dirty="0">
                <a:solidFill>
                  <a:srgbClr val="FF0000"/>
                </a:solidFill>
              </a:rPr>
              <a:t>特化・分業しあってどんなふうにたくさん作っているか、という姿</a:t>
            </a:r>
            <a:r>
              <a:rPr kumimoji="1" lang="ja-JP" altLang="en-US" dirty="0"/>
              <a:t>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7E7A738-BAFD-4642-885A-2F260A37D1AF}"/>
              </a:ext>
            </a:extLst>
          </p:cNvPr>
          <p:cNvSpPr txBox="1"/>
          <p:nvPr/>
        </p:nvSpPr>
        <p:spPr>
          <a:xfrm>
            <a:off x="662580" y="452854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３</a:t>
            </a:r>
            <a:r>
              <a:rPr kumimoji="1" lang="ja-JP" altLang="en-US" dirty="0"/>
              <a:t>つめは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4D80F9-5722-422E-8FBB-8826404303FA}"/>
              </a:ext>
            </a:extLst>
          </p:cNvPr>
          <p:cNvSpPr txBox="1"/>
          <p:nvPr/>
        </p:nvSpPr>
        <p:spPr>
          <a:xfrm>
            <a:off x="2001408" y="4528543"/>
            <a:ext cx="10572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市場均衡の理論（</a:t>
            </a:r>
            <a:r>
              <a:rPr kumimoji="1" lang="ja-JP" altLang="en-US" dirty="0">
                <a:solidFill>
                  <a:srgbClr val="FF0000"/>
                </a:solidFill>
              </a:rPr>
              <a:t>みんなが交換しあえたら、本当に良い状態の世界に到達するかどうか、の部分</a:t>
            </a:r>
            <a:r>
              <a:rPr kumimoji="1" lang="ja-JP" altLang="en-US" dirty="0"/>
              <a:t>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D07240-C68E-492C-AF34-D77FCB4CD6B2}"/>
              </a:ext>
            </a:extLst>
          </p:cNvPr>
          <p:cNvSpPr txBox="1"/>
          <p:nvPr/>
        </p:nvSpPr>
        <p:spPr>
          <a:xfrm>
            <a:off x="1211691" y="3160865"/>
            <a:ext cx="9187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学生は、アルバイトをし始めて、アルバイト先で何かし始めた途端、生産者の一部に、</a:t>
            </a:r>
            <a:endParaRPr kumimoji="1" lang="en-US" altLang="ja-JP" dirty="0"/>
          </a:p>
          <a:p>
            <a:r>
              <a:rPr kumimoji="1" lang="ja-JP" altLang="en-US" dirty="0"/>
              <a:t>なります。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659FC0-D01B-4327-8EEE-E59AB6C41151}"/>
              </a:ext>
            </a:extLst>
          </p:cNvPr>
          <p:cNvSpPr txBox="1"/>
          <p:nvPr/>
        </p:nvSpPr>
        <p:spPr>
          <a:xfrm>
            <a:off x="1202726" y="4904098"/>
            <a:ext cx="10802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市場（市場）というのは、いわゆる「市場主義制度の社会」における日常生活空間全体を、指します。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4DA48E8-CEC4-4962-B9E7-3AFBF884F6C0}"/>
              </a:ext>
            </a:extLst>
          </p:cNvPr>
          <p:cNvSpPr txBox="1"/>
          <p:nvPr/>
        </p:nvSpPr>
        <p:spPr>
          <a:xfrm>
            <a:off x="1211691" y="5273430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ミクロ経済学の授業で「市場」と書いて「いちば」と読むことは、基本、</a:t>
            </a:r>
            <a:endParaRPr lang="en-US" altLang="ja-JP" dirty="0"/>
          </a:p>
          <a:p>
            <a:r>
              <a:rPr kumimoji="1" lang="ja-JP" altLang="en-US" dirty="0"/>
              <a:t>「ありません」。市場と書いたら「しじょう」と読む。そしてそれ（市場）は</a:t>
            </a:r>
            <a:endParaRPr kumimoji="1" lang="en-US" altLang="ja-JP" dirty="0"/>
          </a:p>
          <a:p>
            <a:r>
              <a:rPr lang="ja-JP" altLang="en-US" dirty="0"/>
              <a:t>市場制度の社会の、日常空間、今呼吸をしている、この空間が、「市場」です。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240FD76-BDA0-4DF0-A26E-0DC898DF28CD}"/>
              </a:ext>
            </a:extLst>
          </p:cNvPr>
          <p:cNvSpPr txBox="1"/>
          <p:nvPr/>
        </p:nvSpPr>
        <p:spPr>
          <a:xfrm>
            <a:off x="1211691" y="3794549"/>
            <a:ext cx="9417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このように、</a:t>
            </a:r>
            <a:r>
              <a:rPr kumimoji="1" lang="ja-JP" altLang="en-US" dirty="0">
                <a:solidFill>
                  <a:srgbClr val="FF0000"/>
                </a:solidFill>
              </a:rPr>
              <a:t>私たちは普段から「消費者でもあり、時には生産者にもなり」という、やや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カメレオン的な存在</a:t>
            </a:r>
            <a:r>
              <a:rPr kumimoji="1" lang="ja-JP" altLang="en-US" dirty="0"/>
              <a:t>、です。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40EFC6-75D1-4782-986C-476471D5CA47}"/>
              </a:ext>
            </a:extLst>
          </p:cNvPr>
          <p:cNvSpPr txBox="1"/>
          <p:nvPr/>
        </p:nvSpPr>
        <p:spPr>
          <a:xfrm>
            <a:off x="1202726" y="6190221"/>
            <a:ext cx="9417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なので例えば「今、自分はアルバイトをしている（あるいは、したい）」という学生は、</a:t>
            </a:r>
            <a:endParaRPr kumimoji="1" lang="en-US" altLang="ja-JP" dirty="0"/>
          </a:p>
          <a:p>
            <a:r>
              <a:rPr kumimoji="1" lang="ja-JP" altLang="en-US" dirty="0"/>
              <a:t>今、労働市場の中に「います」。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668A6AB-5054-437C-8AF1-2FC40C8FB035}"/>
              </a:ext>
            </a:extLst>
          </p:cNvPr>
          <p:cNvSpPr txBox="1"/>
          <p:nvPr/>
        </p:nvSpPr>
        <p:spPr>
          <a:xfrm>
            <a:off x="403777" y="116760"/>
            <a:ext cx="11033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highlight>
                  <a:srgbClr val="00FFFF"/>
                </a:highlight>
              </a:rPr>
              <a:t>人々はいつの時代、どの国や地域においても「特化・分業しあい、交換しあおうとしてきたし、今もして</a:t>
            </a:r>
            <a:endParaRPr kumimoji="1" lang="en-US" altLang="ja-JP" dirty="0">
              <a:highlight>
                <a:srgbClr val="00FFFF"/>
              </a:highlight>
            </a:endParaRPr>
          </a:p>
          <a:p>
            <a:r>
              <a:rPr lang="ja-JP" altLang="en-US" dirty="0">
                <a:highlight>
                  <a:srgbClr val="00FFFF"/>
                </a:highlight>
              </a:rPr>
              <a:t>いる。そのような人々の営みについて、前のページのようなことを考えるのがミクロ経済学</a:t>
            </a:r>
            <a:endParaRPr kumimoji="1" lang="ja-JP" altLang="en-US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3864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8" grpId="0"/>
      <p:bldP spid="10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693035-4002-4E2A-B65F-3A6175CEDACB}"/>
              </a:ext>
            </a:extLst>
          </p:cNvPr>
          <p:cNvSpPr txBox="1"/>
          <p:nvPr/>
        </p:nvSpPr>
        <p:spPr>
          <a:xfrm>
            <a:off x="251012" y="197222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「消費者の理論」とは何ぞや？？？どんなものであるのか？？？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722E9C-9600-4708-826F-07EBD695FBBE}"/>
              </a:ext>
            </a:extLst>
          </p:cNvPr>
          <p:cNvSpPr txBox="1"/>
          <p:nvPr/>
        </p:nvSpPr>
        <p:spPr>
          <a:xfrm>
            <a:off x="672353" y="797858"/>
            <a:ext cx="10572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この授業（ミクロ経済学演習）の履修者は産大の２年生です。なので「基礎ミクロ経済学」２単位を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宇都宮先生</a:t>
            </a:r>
            <a:r>
              <a:rPr kumimoji="1" lang="ja-JP" altLang="en-US" dirty="0"/>
              <a:t>から習って（おそらく単位を）持っている</a:t>
            </a:r>
            <a:r>
              <a:rPr kumimoji="1" lang="ja-JP" altLang="en-US" dirty="0">
                <a:solidFill>
                  <a:srgbClr val="FF0000"/>
                </a:solidFill>
              </a:rPr>
              <a:t>ハズ</a:t>
            </a:r>
            <a:r>
              <a:rPr kumimoji="1" lang="ja-JP" altLang="en-US" dirty="0"/>
              <a:t>です。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985F45-166F-4A97-8117-DBB22E46A57D}"/>
              </a:ext>
            </a:extLst>
          </p:cNvPr>
          <p:cNvSpPr txBox="1"/>
          <p:nvPr/>
        </p:nvSpPr>
        <p:spPr>
          <a:xfrm>
            <a:off x="683306" y="1497820"/>
            <a:ext cx="10110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なので単刀直入に申しますが、ミクロ経済学の</a:t>
            </a:r>
            <a:r>
              <a:rPr kumimoji="1" lang="ja-JP" altLang="en-US" dirty="0">
                <a:solidFill>
                  <a:srgbClr val="FF0000"/>
                </a:solidFill>
              </a:rPr>
              <a:t>消費者の理論</a:t>
            </a:r>
            <a:r>
              <a:rPr kumimoji="1" lang="ja-JP" altLang="en-US" dirty="0"/>
              <a:t>というのは、基本的に</a:t>
            </a:r>
            <a:r>
              <a:rPr kumimoji="1" lang="ja-JP" altLang="en-US" dirty="0">
                <a:solidFill>
                  <a:srgbClr val="FF0000"/>
                </a:solidFill>
              </a:rPr>
              <a:t>単純な内容</a:t>
            </a:r>
            <a:r>
              <a:rPr kumimoji="1" lang="ja-JP" altLang="en-US" dirty="0"/>
              <a:t>で</a:t>
            </a:r>
            <a:endParaRPr kumimoji="1" lang="en-US" altLang="ja-JP" dirty="0"/>
          </a:p>
          <a:p>
            <a:r>
              <a:rPr kumimoji="1" lang="ja-JP" altLang="en-US" dirty="0"/>
              <a:t>あり、そこで語っていることは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56E18B-0DF2-4C76-B087-895D21D571A6}"/>
              </a:ext>
            </a:extLst>
          </p:cNvPr>
          <p:cNvSpPr txBox="1"/>
          <p:nvPr/>
        </p:nvSpPr>
        <p:spPr>
          <a:xfrm>
            <a:off x="1035842" y="2334869"/>
            <a:ext cx="9187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人は、「自分の買うことのできる範囲内」で、自分にとって、一番幸せになれるように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いろいろな財やサービスを買っている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E19DEB-E10C-4C3A-9DDE-EBDDCBE0E876}"/>
              </a:ext>
            </a:extLst>
          </p:cNvPr>
          <p:cNvSpPr txBox="1"/>
          <p:nvPr/>
        </p:nvSpPr>
        <p:spPr>
          <a:xfrm>
            <a:off x="683306" y="3137646"/>
            <a:ext cx="10341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ということであり、消費者の理論とはそのような人々の姿をモデルとして「</a:t>
            </a:r>
            <a:r>
              <a:rPr kumimoji="1" lang="ja-JP" altLang="en-US" dirty="0">
                <a:solidFill>
                  <a:srgbClr val="FF0000"/>
                </a:solidFill>
              </a:rPr>
              <a:t>自分たちはこんな風に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しているんだよね。そうだよね？</a:t>
            </a:r>
            <a:r>
              <a:rPr kumimoji="1" lang="ja-JP" altLang="en-US" dirty="0"/>
              <a:t>」といって「描き出している」だけ、です。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77DD0D-0A68-4D1A-AD73-565DD7808D60}"/>
              </a:ext>
            </a:extLst>
          </p:cNvPr>
          <p:cNvSpPr txBox="1"/>
          <p:nvPr/>
        </p:nvSpPr>
        <p:spPr>
          <a:xfrm>
            <a:off x="583633" y="4366962"/>
            <a:ext cx="10802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なので、</a:t>
            </a:r>
            <a:r>
              <a:rPr kumimoji="1" lang="ja-JP" altLang="en-US" dirty="0">
                <a:solidFill>
                  <a:srgbClr val="FF0000"/>
                </a:solidFill>
              </a:rPr>
              <a:t>ミクロ経済学の第一歩</a:t>
            </a:r>
            <a:r>
              <a:rPr kumimoji="1" lang="ja-JP" altLang="en-US" dirty="0"/>
              <a:t>は、「なるほど、私たちは、実はいろいろな条件のもと、自分にとって</a:t>
            </a:r>
            <a:endParaRPr kumimoji="1" lang="en-US" altLang="ja-JP" dirty="0"/>
          </a:p>
          <a:p>
            <a:r>
              <a:rPr kumimoji="1" lang="ja-JP" altLang="en-US" dirty="0"/>
              <a:t>一番幸せに、心地よくなれるように、行動しているな」という認識を持つこと、です。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A55990-E5E9-4D7E-890C-A924F9C525C2}"/>
              </a:ext>
            </a:extLst>
          </p:cNvPr>
          <p:cNvSpPr txBox="1"/>
          <p:nvPr/>
        </p:nvSpPr>
        <p:spPr>
          <a:xfrm>
            <a:off x="619488" y="5326185"/>
            <a:ext cx="10341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本当に私たちは「実はいろいろな条件のもと、自分にとって一番幸せに、心地よくなれるように、</a:t>
            </a:r>
            <a:endParaRPr kumimoji="1" lang="en-US" altLang="ja-JP" dirty="0"/>
          </a:p>
          <a:p>
            <a:r>
              <a:rPr kumimoji="1" lang="ja-JP" altLang="en-US" dirty="0"/>
              <a:t>行動している」のでしょうか。</a:t>
            </a:r>
          </a:p>
        </p:txBody>
      </p:sp>
    </p:spTree>
    <p:extLst>
      <p:ext uri="{BB962C8B-B14F-4D97-AF65-F5344CB8AC3E}">
        <p14:creationId xmlns:p14="http://schemas.microsoft.com/office/powerpoint/2010/main" val="207174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67B34C2-7BD5-48B4-B4CE-66ECEE437FF9}"/>
              </a:ext>
            </a:extLst>
          </p:cNvPr>
          <p:cNvSpPr txBox="1"/>
          <p:nvPr/>
        </p:nvSpPr>
        <p:spPr>
          <a:xfrm>
            <a:off x="429764" y="136708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少し身近な例でいうと・・・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17C486-B5F0-4D5C-A7B7-747FF382EBD9}"/>
              </a:ext>
            </a:extLst>
          </p:cNvPr>
          <p:cNvSpPr txBox="1"/>
          <p:nvPr/>
        </p:nvSpPr>
        <p:spPr>
          <a:xfrm>
            <a:off x="563801" y="249447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実は、答えは</a:t>
            </a:r>
            <a:r>
              <a:rPr kumimoji="1" lang="ja-JP" altLang="en-US" dirty="0">
                <a:solidFill>
                  <a:srgbClr val="FF0000"/>
                </a:solidFill>
              </a:rPr>
              <a:t>イエス</a:t>
            </a:r>
            <a:r>
              <a:rPr kumimoji="1" lang="ja-JP" altLang="en-US" dirty="0"/>
              <a:t>です。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9B9A97-D18D-475C-A2A2-33F3A692CDB4}"/>
              </a:ext>
            </a:extLst>
          </p:cNvPr>
          <p:cNvSpPr txBox="1"/>
          <p:nvPr/>
        </p:nvSpPr>
        <p:spPr>
          <a:xfrm>
            <a:off x="429764" y="1789084"/>
            <a:ext cx="785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本当に</a:t>
            </a:r>
            <a:r>
              <a:rPr kumimoji="1" lang="ja-JP" altLang="en-US" dirty="0">
                <a:solidFill>
                  <a:srgbClr val="FF0000"/>
                </a:solidFill>
              </a:rPr>
              <a:t>人々は「自分が一番良いようにしよう」としている</a:t>
            </a:r>
            <a:r>
              <a:rPr kumimoji="1" lang="ja-JP" altLang="en-US" dirty="0"/>
              <a:t>、</a:t>
            </a:r>
            <a:r>
              <a:rPr kumimoji="1" lang="en-US" altLang="ja-JP" dirty="0"/>
              <a:t> </a:t>
            </a:r>
            <a:r>
              <a:rPr kumimoji="1" lang="ja-JP" altLang="en-US" dirty="0"/>
              <a:t>その</a:t>
            </a:r>
            <a:r>
              <a:rPr lang="ja-JP" altLang="en-US" dirty="0">
                <a:solidFill>
                  <a:srgbClr val="FF0000"/>
                </a:solidFill>
              </a:rPr>
              <a:t>具体例１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3228AF-39ED-48C0-A811-404A0FB36F01}"/>
              </a:ext>
            </a:extLst>
          </p:cNvPr>
          <p:cNvSpPr txBox="1"/>
          <p:nvPr/>
        </p:nvSpPr>
        <p:spPr>
          <a:xfrm>
            <a:off x="919834" y="2188171"/>
            <a:ext cx="7802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去年と一昨年は、「ミクロ経済学演習」の授業は産大の</a:t>
            </a:r>
            <a:r>
              <a:rPr lang="en-US" altLang="ja-JP" dirty="0">
                <a:solidFill>
                  <a:srgbClr val="FF0000"/>
                </a:solidFill>
              </a:rPr>
              <a:t>203</a:t>
            </a:r>
            <a:r>
              <a:rPr lang="ja-JP" altLang="en-US" dirty="0">
                <a:solidFill>
                  <a:srgbClr val="FF0000"/>
                </a:solidFill>
              </a:rPr>
              <a:t>教室</a:t>
            </a:r>
            <a:r>
              <a:rPr lang="ja-JP" altLang="en-US" dirty="0"/>
              <a:t>という</a:t>
            </a:r>
            <a:endParaRPr lang="en-US" altLang="ja-JP" dirty="0"/>
          </a:p>
          <a:p>
            <a:r>
              <a:rPr kumimoji="1" lang="ja-JP" altLang="en-US" dirty="0"/>
              <a:t>「</a:t>
            </a:r>
            <a:r>
              <a:rPr kumimoji="1" lang="ja-JP" altLang="en-US" dirty="0">
                <a:solidFill>
                  <a:srgbClr val="FF0000"/>
                </a:solidFill>
              </a:rPr>
              <a:t>大教室</a:t>
            </a:r>
            <a:r>
              <a:rPr kumimoji="1" lang="ja-JP" altLang="en-US" dirty="0"/>
              <a:t>」でやっていました。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985266-D325-4EB0-979E-C8EBEE709671}"/>
              </a:ext>
            </a:extLst>
          </p:cNvPr>
          <p:cNvSpPr txBox="1"/>
          <p:nvPr/>
        </p:nvSpPr>
        <p:spPr>
          <a:xfrm>
            <a:off x="1391446" y="2890078"/>
            <a:ext cx="9187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すると、受講生（去年やおととしの学生）は、誰一人２０３教室の</a:t>
            </a:r>
            <a:r>
              <a:rPr kumimoji="1" lang="ja-JP" altLang="en-US" dirty="0">
                <a:solidFill>
                  <a:srgbClr val="FF0000"/>
                </a:solidFill>
              </a:rPr>
              <a:t>最前列には座らず</a:t>
            </a:r>
            <a:r>
              <a:rPr kumimoji="1" lang="ja-JP" altLang="en-US" dirty="0"/>
              <a:t>、</a:t>
            </a:r>
            <a:endParaRPr kumimoji="1"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後ろのほうの座席に肩を寄せ合って</a:t>
            </a:r>
            <a:r>
              <a:rPr lang="ja-JP" altLang="en-US" dirty="0"/>
              <a:t>、</a:t>
            </a:r>
            <a:r>
              <a:rPr lang="ja-JP" altLang="en-US" dirty="0">
                <a:solidFill>
                  <a:srgbClr val="FF0000"/>
                </a:solidFill>
              </a:rPr>
              <a:t>つめて座っていました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A058A2-C723-47D7-AEC2-A5CB19B72088}"/>
              </a:ext>
            </a:extLst>
          </p:cNvPr>
          <p:cNvSpPr txBox="1"/>
          <p:nvPr/>
        </p:nvSpPr>
        <p:spPr>
          <a:xfrm>
            <a:off x="1381499" y="3671554"/>
            <a:ext cx="734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つまり多くの学生にとっては「ミクロ経済学演習」の授業というのは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F05F9C-2160-41E0-B2B8-933DF91FE5D0}"/>
              </a:ext>
            </a:extLst>
          </p:cNvPr>
          <p:cNvSpPr txBox="1"/>
          <p:nvPr/>
        </p:nvSpPr>
        <p:spPr>
          <a:xfrm>
            <a:off x="919834" y="5806594"/>
            <a:ext cx="10110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（そして</a:t>
            </a:r>
            <a:r>
              <a:rPr kumimoji="1" lang="ja-JP" altLang="en-US" dirty="0">
                <a:solidFill>
                  <a:srgbClr val="FF0000"/>
                </a:solidFill>
              </a:rPr>
              <a:t>そのような姿こそ</a:t>
            </a:r>
            <a:r>
              <a:rPr kumimoji="1" lang="ja-JP" altLang="en-US" dirty="0"/>
              <a:t>はミクロ経済学が述べる「消費者は、自分の効用が最大になるように</a:t>
            </a:r>
            <a:endParaRPr kumimoji="1" lang="en-US" altLang="ja-JP" dirty="0"/>
          </a:p>
          <a:p>
            <a:r>
              <a:rPr lang="ja-JP" altLang="en-US" dirty="0"/>
              <a:t>行動しようとする」という姿そのもの、です。）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0A4D4C-DE2A-403C-BAF7-94F29EAE55AB}"/>
              </a:ext>
            </a:extLst>
          </p:cNvPr>
          <p:cNvSpPr txBox="1"/>
          <p:nvPr/>
        </p:nvSpPr>
        <p:spPr>
          <a:xfrm>
            <a:off x="1381499" y="4161895"/>
            <a:ext cx="9187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・先生からできるだけ遠く、また教室の出入り口にも近い、という「後ろのほうの席」</a:t>
            </a:r>
            <a:endParaRPr kumimoji="1" lang="en-US" altLang="ja-JP" dirty="0"/>
          </a:p>
          <a:p>
            <a:r>
              <a:rPr lang="ja-JP" altLang="en-US" dirty="0"/>
              <a:t>であればあるほど、「快適」（つまり「リラックスできて、嬉しい」）であり、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452056-0B49-4746-8240-B2B857A78A41}"/>
              </a:ext>
            </a:extLst>
          </p:cNvPr>
          <p:cNvSpPr txBox="1"/>
          <p:nvPr/>
        </p:nvSpPr>
        <p:spPr>
          <a:xfrm>
            <a:off x="1391446" y="4947712"/>
            <a:ext cx="8725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そのため「</a:t>
            </a:r>
            <a:r>
              <a:rPr kumimoji="1" lang="ja-JP" altLang="en-US" dirty="0">
                <a:solidFill>
                  <a:srgbClr val="FF0000"/>
                </a:solidFill>
              </a:rPr>
              <a:t>席が重複しない（バッティングしない）</a:t>
            </a:r>
            <a:r>
              <a:rPr kumimoji="1" lang="ja-JP" altLang="en-US" dirty="0"/>
              <a:t>」という</a:t>
            </a:r>
            <a:r>
              <a:rPr kumimoji="1" lang="ja-JP" altLang="en-US" dirty="0">
                <a:solidFill>
                  <a:srgbClr val="FF0000"/>
                </a:solidFill>
              </a:rPr>
              <a:t>制約</a:t>
            </a:r>
            <a:r>
              <a:rPr kumimoji="1" lang="ja-JP" altLang="en-US" dirty="0"/>
              <a:t>のもと、お互いに</a:t>
            </a:r>
            <a:endParaRPr kumimoji="1"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できるだけ「うしろの座席」に</a:t>
            </a:r>
            <a:r>
              <a:rPr lang="ja-JP" altLang="en-US" dirty="0"/>
              <a:t>座ろうとしあっていた・・・のです。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75ED939-C4E7-485A-BE64-DD07A59139DB}"/>
              </a:ext>
            </a:extLst>
          </p:cNvPr>
          <p:cNvSpPr txBox="1"/>
          <p:nvPr/>
        </p:nvSpPr>
        <p:spPr>
          <a:xfrm>
            <a:off x="739217" y="647557"/>
            <a:ext cx="10572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本当に、私たちは、実はいろいろな条件のもと、イヤというほど自分にとって一番幸せに、心地よく</a:t>
            </a:r>
            <a:endParaRPr kumimoji="1" lang="en-US" altLang="ja-JP" dirty="0"/>
          </a:p>
          <a:p>
            <a:r>
              <a:rPr kumimoji="1" lang="ja-JP" altLang="en-US" dirty="0"/>
              <a:t>なれるように、行動しています。徹底しています。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206248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9" grpId="0"/>
      <p:bldP spid="10" grpId="0"/>
      <p:bldP spid="8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67B34C2-7BD5-48B4-B4CE-66ECEE437FF9}"/>
              </a:ext>
            </a:extLst>
          </p:cNvPr>
          <p:cNvSpPr txBox="1"/>
          <p:nvPr/>
        </p:nvSpPr>
        <p:spPr>
          <a:xfrm>
            <a:off x="429764" y="192699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もう少し例を挙げましょう・・・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9B9A97-D18D-475C-A2A2-33F3A692CDB4}"/>
              </a:ext>
            </a:extLst>
          </p:cNvPr>
          <p:cNvSpPr txBox="1"/>
          <p:nvPr/>
        </p:nvSpPr>
        <p:spPr>
          <a:xfrm>
            <a:off x="429764" y="614701"/>
            <a:ext cx="8090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本当に人々は「自分が一番良いようにしよう」としている、</a:t>
            </a:r>
            <a:r>
              <a:rPr kumimoji="1" lang="en-US" altLang="ja-JP" dirty="0"/>
              <a:t> </a:t>
            </a:r>
            <a:r>
              <a:rPr kumimoji="1" lang="ja-JP" altLang="en-US" dirty="0"/>
              <a:t>その</a:t>
            </a:r>
            <a:r>
              <a:rPr lang="ja-JP" altLang="en-US" dirty="0">
                <a:solidFill>
                  <a:srgbClr val="FF0000"/>
                </a:solidFill>
              </a:rPr>
              <a:t>具体例２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3228AF-39ED-48C0-A811-404A0FB36F01}"/>
              </a:ext>
            </a:extLst>
          </p:cNvPr>
          <p:cNvSpPr txBox="1"/>
          <p:nvPr/>
        </p:nvSpPr>
        <p:spPr>
          <a:xfrm>
            <a:off x="740536" y="1175152"/>
            <a:ext cx="9187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学生さんは現在のコロナ過のもと、仕送りやアルバイトで得たお金（所得）の中から、</a:t>
            </a:r>
            <a:endParaRPr lang="en-US" altLang="ja-JP" dirty="0"/>
          </a:p>
          <a:p>
            <a:r>
              <a:rPr kumimoji="1" lang="ja-JP" altLang="en-US" dirty="0"/>
              <a:t>毎日ちゃんと「ごはん」を食べていますか。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985266-D325-4EB0-979E-C8EBEE709671}"/>
              </a:ext>
            </a:extLst>
          </p:cNvPr>
          <p:cNvSpPr txBox="1"/>
          <p:nvPr/>
        </p:nvSpPr>
        <p:spPr>
          <a:xfrm>
            <a:off x="1158359" y="2054739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ちゃんと、栄養のあるものを、食べてますか？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F05F9C-2160-41E0-B2B8-933DF91FE5D0}"/>
              </a:ext>
            </a:extLst>
          </p:cNvPr>
          <p:cNvSpPr txBox="1"/>
          <p:nvPr/>
        </p:nvSpPr>
        <p:spPr>
          <a:xfrm>
            <a:off x="740536" y="4079978"/>
            <a:ext cx="1103379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（そしてそのようなヤキモキする気持ちは、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消費者である我が子が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ミクロ経済学が述べる、まさにそのまんまに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/>
              <a:t>「自分の効用が最大になるように（スナック菓子とかカップラーメンみたいな）魅惑的なフード</a:t>
            </a:r>
            <a:r>
              <a:rPr lang="ja-JP" altLang="en-US" dirty="0"/>
              <a:t>ばっかり</a:t>
            </a:r>
            <a:endParaRPr lang="en-US" altLang="ja-JP" dirty="0"/>
          </a:p>
          <a:p>
            <a:r>
              <a:rPr lang="ja-JP" altLang="en-US" dirty="0"/>
              <a:t>食べてしまっているのでは」</a:t>
            </a:r>
            <a:endParaRPr lang="en-US" altLang="ja-JP" dirty="0"/>
          </a:p>
          <a:p>
            <a:r>
              <a:rPr lang="ja-JP" altLang="en-US" dirty="0"/>
              <a:t>と、</a:t>
            </a:r>
            <a:endParaRPr lang="en-US" altLang="ja-JP" dirty="0"/>
          </a:p>
          <a:p>
            <a:r>
              <a:rPr lang="ja-JP" altLang="en-US" dirty="0"/>
              <a:t>「遠く（＝柏崎）にいて、親の目が届かない息子の姿」を心配しているのです。それはまさに</a:t>
            </a:r>
            <a:r>
              <a:rPr lang="ja-JP" altLang="en-US" dirty="0">
                <a:solidFill>
                  <a:srgbClr val="FF0000"/>
                </a:solidFill>
              </a:rPr>
              <a:t>君たちが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ミクロ経済学の描く消費者の姿そのものである（自分にとって心地いいものにひたすら傾く）ために、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心配している</a:t>
            </a:r>
            <a:r>
              <a:rPr kumimoji="1" lang="ja-JP" altLang="en-US" dirty="0"/>
              <a:t>、ということなのです。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8E3EB7-9C6B-47A1-842B-F5CD27C6E1F0}"/>
              </a:ext>
            </a:extLst>
          </p:cNvPr>
          <p:cNvSpPr txBox="1"/>
          <p:nvPr/>
        </p:nvSpPr>
        <p:spPr>
          <a:xfrm>
            <a:off x="740536" y="2793404"/>
            <a:ext cx="11495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特に、</a:t>
            </a:r>
            <a:r>
              <a:rPr kumimoji="1" lang="ja-JP" altLang="en-US" dirty="0">
                <a:solidFill>
                  <a:srgbClr val="FF0000"/>
                </a:solidFill>
              </a:rPr>
              <a:t>男子学生</a:t>
            </a:r>
            <a:r>
              <a:rPr kumimoji="1" lang="ja-JP" altLang="en-US" dirty="0"/>
              <a:t>については、「栄養バランスなんか知ったことじゃない、</a:t>
            </a:r>
            <a:r>
              <a:rPr kumimoji="1" lang="ja-JP" altLang="en-US" dirty="0">
                <a:solidFill>
                  <a:srgbClr val="FF0000"/>
                </a:solidFill>
              </a:rPr>
              <a:t>コンビニ弁当</a:t>
            </a:r>
            <a:r>
              <a:rPr kumimoji="1" lang="ja-JP" altLang="en-US" dirty="0"/>
              <a:t>とかスナック菓子とか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カップラーメン</a:t>
            </a:r>
            <a:r>
              <a:rPr kumimoji="1" lang="ja-JP" altLang="en-US" dirty="0"/>
              <a:t>とか「</a:t>
            </a:r>
            <a:r>
              <a:rPr kumimoji="1" lang="ja-JP" altLang="en-US" dirty="0">
                <a:solidFill>
                  <a:srgbClr val="FF0000"/>
                </a:solidFill>
              </a:rPr>
              <a:t>好きなものだけ、テキトーに食べているのではないだろうか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r>
              <a:rPr kumimoji="1" lang="ja-JP" altLang="en-US" dirty="0"/>
              <a:t>大丈夫だろうか」と、親は心配しますしています。日々</a:t>
            </a:r>
            <a:r>
              <a:rPr kumimoji="1" lang="ja-JP" altLang="en-US" dirty="0">
                <a:solidFill>
                  <a:srgbClr val="FF0000"/>
                </a:solidFill>
              </a:rPr>
              <a:t>ヤキモキ</a:t>
            </a:r>
            <a:r>
              <a:rPr kumimoji="1" lang="ja-JP" altLang="en-US" dirty="0"/>
              <a:t>します。</a:t>
            </a:r>
          </a:p>
        </p:txBody>
      </p:sp>
    </p:spTree>
    <p:extLst>
      <p:ext uri="{BB962C8B-B14F-4D97-AF65-F5344CB8AC3E}">
        <p14:creationId xmlns:p14="http://schemas.microsoft.com/office/powerpoint/2010/main" val="191162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985F45-166F-4A97-8117-DBB22E46A57D}"/>
              </a:ext>
            </a:extLst>
          </p:cNvPr>
          <p:cNvSpPr txBox="1"/>
          <p:nvPr/>
        </p:nvSpPr>
        <p:spPr>
          <a:xfrm>
            <a:off x="672353" y="662844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そんなわけで、繰り返しになりますが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56E18B-0DF2-4C76-B087-895D21D571A6}"/>
              </a:ext>
            </a:extLst>
          </p:cNvPr>
          <p:cNvSpPr txBox="1"/>
          <p:nvPr/>
        </p:nvSpPr>
        <p:spPr>
          <a:xfrm>
            <a:off x="937230" y="1188692"/>
            <a:ext cx="9187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人は、「自分の買うことのできる範囲内」で、自分にとって、一番幸せになれるように</a:t>
            </a:r>
            <a:endParaRPr kumimoji="1" lang="en-US" altLang="ja-JP" dirty="0"/>
          </a:p>
          <a:p>
            <a:r>
              <a:rPr kumimoji="1" lang="ja-JP" altLang="en-US" dirty="0"/>
              <a:t>いろいろな財やサービスを買っています。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E19DEB-E10C-4C3A-9DDE-EBDDCBE0E876}"/>
              </a:ext>
            </a:extLst>
          </p:cNvPr>
          <p:cNvSpPr txBox="1"/>
          <p:nvPr/>
        </p:nvSpPr>
        <p:spPr>
          <a:xfrm>
            <a:off x="672353" y="2100545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そしてミクロ経済学の「消費者の理論」とはそのような人々の姿をモデルとして</a:t>
            </a:r>
            <a:endParaRPr kumimoji="1" lang="en-US" altLang="ja-JP" dirty="0"/>
          </a:p>
          <a:p>
            <a:r>
              <a:rPr kumimoji="1" lang="ja-JP" altLang="en-US" dirty="0"/>
              <a:t>「自分たちはこんな風にしているんだよね。そうだよね？」といって</a:t>
            </a:r>
            <a:endParaRPr kumimoji="1" lang="en-US" altLang="ja-JP" dirty="0"/>
          </a:p>
          <a:p>
            <a:r>
              <a:rPr kumimoji="1" lang="ja-JP" altLang="en-US" dirty="0"/>
              <a:t>「描き出している（＝客観視している）」だけ、です。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9270CC4-68A7-44DC-846D-989528DE533B}"/>
              </a:ext>
            </a:extLst>
          </p:cNvPr>
          <p:cNvSpPr txBox="1"/>
          <p:nvPr/>
        </p:nvSpPr>
        <p:spPr>
          <a:xfrm>
            <a:off x="822036" y="3352995"/>
            <a:ext cx="10802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なんだかんだ言いつつも、俺たちはこんな風に、行動しているな、と「（しみじみと）思う」ことが、</a:t>
            </a:r>
            <a:endParaRPr kumimoji="1" lang="en-US" altLang="ja-JP" dirty="0"/>
          </a:p>
          <a:p>
            <a:r>
              <a:rPr kumimoji="1" lang="ja-JP" altLang="en-US" dirty="0"/>
              <a:t>消費者の理論を「理解した状態」ということに、なります。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42E251-3A8D-4E5D-A9E5-2AB9C38B7956}"/>
              </a:ext>
            </a:extLst>
          </p:cNvPr>
          <p:cNvSpPr txBox="1"/>
          <p:nvPr/>
        </p:nvSpPr>
        <p:spPr>
          <a:xfrm>
            <a:off x="822036" y="4189947"/>
            <a:ext cx="780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それは、「理解」というよりは「</a:t>
            </a:r>
            <a:r>
              <a:rPr kumimoji="1" lang="ja-JP" altLang="en-US" dirty="0">
                <a:solidFill>
                  <a:srgbClr val="FF0000"/>
                </a:solidFill>
              </a:rPr>
              <a:t>納得</a:t>
            </a:r>
            <a:r>
              <a:rPr kumimoji="1" lang="ja-JP" altLang="en-US" dirty="0"/>
              <a:t>」と言った方がよい（適切）かも。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3679455-0B44-4973-B865-E6793160F40E}"/>
              </a:ext>
            </a:extLst>
          </p:cNvPr>
          <p:cNvSpPr txBox="1"/>
          <p:nvPr/>
        </p:nvSpPr>
        <p:spPr>
          <a:xfrm>
            <a:off x="3361192" y="4657566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</a:t>
            </a:r>
            <a:r>
              <a:rPr kumimoji="1" lang="ja-JP" altLang="en-US" dirty="0">
                <a:solidFill>
                  <a:srgbClr val="FF0000"/>
                </a:solidFill>
              </a:rPr>
              <a:t>納得する</a:t>
            </a:r>
            <a:r>
              <a:rPr kumimoji="1" lang="ja-JP" altLang="en-US" dirty="0"/>
              <a:t>、とは「そうか、そういうことなのか。</a:t>
            </a:r>
            <a:r>
              <a:rPr kumimoji="1" lang="ja-JP" altLang="en-US" dirty="0">
                <a:solidFill>
                  <a:srgbClr val="FF0000"/>
                </a:solidFill>
              </a:rPr>
              <a:t>なるほど</a:t>
            </a:r>
            <a:r>
              <a:rPr kumimoji="1" lang="ja-JP" altLang="en-US" dirty="0"/>
              <a:t>。」ということ）</a:t>
            </a:r>
          </a:p>
        </p:txBody>
      </p:sp>
    </p:spTree>
    <p:extLst>
      <p:ext uri="{BB962C8B-B14F-4D97-AF65-F5344CB8AC3E}">
        <p14:creationId xmlns:p14="http://schemas.microsoft.com/office/powerpoint/2010/main" val="174518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7E8628-E317-476F-AFA1-B0DBF6C1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ここで、試しに「出席をとってみる」ことにします。</a:t>
            </a:r>
          </a:p>
        </p:txBody>
      </p:sp>
    </p:spTree>
    <p:extLst>
      <p:ext uri="{BB962C8B-B14F-4D97-AF65-F5344CB8AC3E}">
        <p14:creationId xmlns:p14="http://schemas.microsoft.com/office/powerpoint/2010/main" val="429472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E0A0F5-818F-4120-B83A-F0B4FD243F32}"/>
              </a:ext>
            </a:extLst>
          </p:cNvPr>
          <p:cNvSpPr txBox="1"/>
          <p:nvPr/>
        </p:nvSpPr>
        <p:spPr>
          <a:xfrm>
            <a:off x="277124" y="315616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まず、冒頭、学生諸君に確認です。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FD9CFE-21FD-479B-99EB-E0AC20C60EBB}"/>
              </a:ext>
            </a:extLst>
          </p:cNvPr>
          <p:cNvSpPr txBox="1"/>
          <p:nvPr/>
        </p:nvSpPr>
        <p:spPr>
          <a:xfrm>
            <a:off x="699244" y="817533"/>
            <a:ext cx="108221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１）学生は、今、この授業を受けているネットが、「</a:t>
            </a:r>
            <a:r>
              <a:rPr kumimoji="1" lang="ja-JP" altLang="en-US" dirty="0">
                <a:solidFill>
                  <a:srgbClr val="FF0000"/>
                </a:solidFill>
              </a:rPr>
              <a:t>使い放題という料金プランのインターネット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プロバイダーサービス」</a:t>
            </a:r>
            <a:r>
              <a:rPr kumimoji="1" lang="ja-JP" altLang="en-US" dirty="0"/>
              <a:t>もしくは、　「マクドナルド」などが提供しているような</a:t>
            </a:r>
            <a:endParaRPr kumimoji="1" lang="en-US" altLang="ja-JP" dirty="0"/>
          </a:p>
          <a:p>
            <a:r>
              <a:rPr kumimoji="1" lang="ja-JP" altLang="en-US" dirty="0"/>
              <a:t>「</a:t>
            </a:r>
            <a:r>
              <a:rPr kumimoji="1" lang="ja-JP" altLang="en-US" dirty="0">
                <a:solidFill>
                  <a:srgbClr val="FF0000"/>
                </a:solidFill>
              </a:rPr>
              <a:t>接続し放題の、</a:t>
            </a:r>
            <a:r>
              <a:rPr kumimoji="1" lang="en-US" altLang="ja-JP" dirty="0">
                <a:solidFill>
                  <a:srgbClr val="FF0000"/>
                </a:solidFill>
              </a:rPr>
              <a:t>Wi-fi</a:t>
            </a:r>
            <a:r>
              <a:rPr kumimoji="1" lang="ja-JP" altLang="en-US" dirty="0"/>
              <a:t>」などを通して接続しているのかどうか、確認して下さい（認識して下さい）。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3AF7D8-5524-45CD-AB47-C64F836C2376}"/>
              </a:ext>
            </a:extLst>
          </p:cNvPr>
          <p:cNvSpPr txBox="1"/>
          <p:nvPr/>
        </p:nvSpPr>
        <p:spPr>
          <a:xfrm>
            <a:off x="1290918" y="1866217"/>
            <a:ext cx="96487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学生が、「よくわからないまま、とにかくオンライン授業に出席しなくっちゃ、といって</a:t>
            </a:r>
            <a:endParaRPr kumimoji="1" lang="en-US" altLang="ja-JP" dirty="0"/>
          </a:p>
          <a:p>
            <a:r>
              <a:rPr kumimoji="1" lang="ja-JP" altLang="en-US" dirty="0"/>
              <a:t>「使い放題・接続し放題の、</a:t>
            </a:r>
            <a:r>
              <a:rPr kumimoji="1" lang="en-US" altLang="ja-JP" dirty="0"/>
              <a:t>Wi-fi</a:t>
            </a:r>
            <a:r>
              <a:rPr kumimoji="1" lang="ja-JP" altLang="en-US" dirty="0"/>
              <a:t>、ではないインターネット接続をして、それこそ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何十万円、といった巨額のネット接続料金</a:t>
            </a:r>
            <a:r>
              <a:rPr kumimoji="1" lang="ja-JP" altLang="en-US" dirty="0"/>
              <a:t>」でも請求されたりなんかしたら悲劇なので</a:t>
            </a:r>
            <a:endParaRPr kumimoji="1" lang="en-US" altLang="ja-JP" dirty="0"/>
          </a:p>
          <a:p>
            <a:r>
              <a:rPr kumimoji="1" lang="ja-JP" altLang="en-US" dirty="0"/>
              <a:t>十分注意して下さい。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C3FE4-E088-445B-9AEE-ACA59951769A}"/>
              </a:ext>
            </a:extLst>
          </p:cNvPr>
          <p:cNvSpPr txBox="1"/>
          <p:nvPr/>
        </p:nvSpPr>
        <p:spPr>
          <a:xfrm>
            <a:off x="699244" y="3630493"/>
            <a:ext cx="895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/>
              <a:t>）学生は、私の声がきちんと聞こえていますか？ボリューム調整、大丈夫ですか？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9845CE-D624-4E88-976C-369FD249BC29}"/>
              </a:ext>
            </a:extLst>
          </p:cNvPr>
          <p:cNvSpPr txBox="1"/>
          <p:nvPr/>
        </p:nvSpPr>
        <p:spPr>
          <a:xfrm>
            <a:off x="1290918" y="4309845"/>
            <a:ext cx="10341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ちょっとだけ時間をあげますので、ボリュームをあげたい（聞こえてくる私の声を大きくしたい）</a:t>
            </a:r>
            <a:endParaRPr kumimoji="1" lang="en-US" altLang="ja-JP" dirty="0"/>
          </a:p>
          <a:p>
            <a:r>
              <a:rPr kumimoji="1" lang="ja-JP" altLang="en-US" dirty="0"/>
              <a:t>学生は、これから「</a:t>
            </a:r>
            <a:r>
              <a:rPr kumimoji="1" lang="ja-JP" altLang="en-US" dirty="0">
                <a:solidFill>
                  <a:srgbClr val="FF0000"/>
                </a:solidFill>
              </a:rPr>
              <a:t>１から</a:t>
            </a:r>
            <a:r>
              <a:rPr kumimoji="1" lang="en-US" altLang="ja-JP" dirty="0">
                <a:solidFill>
                  <a:srgbClr val="FF0000"/>
                </a:solidFill>
              </a:rPr>
              <a:t>10</a:t>
            </a:r>
            <a:r>
              <a:rPr kumimoji="1" lang="ja-JP" altLang="en-US" dirty="0">
                <a:solidFill>
                  <a:srgbClr val="FF0000"/>
                </a:solidFill>
              </a:rPr>
              <a:t>まで数字を数えます</a:t>
            </a:r>
            <a:r>
              <a:rPr kumimoji="1" lang="ja-JP" altLang="en-US" dirty="0"/>
              <a:t>」ので調整してみて下さい。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B5C568-A685-45E4-A5B1-FACBC8D43B52}"/>
              </a:ext>
            </a:extLst>
          </p:cNvPr>
          <p:cNvSpPr txBox="1"/>
          <p:nvPr/>
        </p:nvSpPr>
        <p:spPr>
          <a:xfrm>
            <a:off x="699244" y="5276145"/>
            <a:ext cx="82638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３）もし「江口先生の声が全然きこえないんですけど・・・」という場合は、</a:t>
            </a:r>
            <a:endParaRPr kumimoji="1" lang="en-US" altLang="ja-JP" dirty="0"/>
          </a:p>
          <a:p>
            <a:r>
              <a:rPr kumimoji="1" lang="ja-JP" altLang="en-US" dirty="0"/>
              <a:t>新潟産業大学の、この授業を見ているどなたか教職員の方、</a:t>
            </a:r>
            <a:endParaRPr kumimoji="1" lang="en-US" altLang="ja-JP" dirty="0"/>
          </a:p>
          <a:p>
            <a:r>
              <a:rPr lang="ja-JP" altLang="en-US" dirty="0"/>
              <a:t>江口研究室（内線</a:t>
            </a:r>
            <a:r>
              <a:rPr lang="en-US" altLang="ja-JP" dirty="0">
                <a:solidFill>
                  <a:srgbClr val="FF0000"/>
                </a:solidFill>
              </a:rPr>
              <a:t>209</a:t>
            </a:r>
            <a:r>
              <a:rPr lang="ja-JP" altLang="en-US" dirty="0"/>
              <a:t>）まで、電話して下さい（教えて下さい）。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52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E0A0F5-818F-4120-B83A-F0B4FD243F32}"/>
              </a:ext>
            </a:extLst>
          </p:cNvPr>
          <p:cNvSpPr txBox="1"/>
          <p:nvPr/>
        </p:nvSpPr>
        <p:spPr>
          <a:xfrm>
            <a:off x="277124" y="315616"/>
            <a:ext cx="664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３）出席の取り方について（さっきとほとんど同じスライド）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8C3CAD-487A-4101-BF95-329917704218}"/>
              </a:ext>
            </a:extLst>
          </p:cNvPr>
          <p:cNvSpPr txBox="1"/>
          <p:nvPr/>
        </p:nvSpPr>
        <p:spPr>
          <a:xfrm>
            <a:off x="699244" y="684948"/>
            <a:ext cx="803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学生は、私の授業の際には、普段は必ず顔が見える状態にしてください。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1036A4-20E6-4EB6-BD65-1A1B9C1767DF}"/>
              </a:ext>
            </a:extLst>
          </p:cNvPr>
          <p:cNvSpPr txBox="1"/>
          <p:nvPr/>
        </p:nvSpPr>
        <p:spPr>
          <a:xfrm>
            <a:off x="887505" y="3611935"/>
            <a:ext cx="117262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Zoom</a:t>
            </a:r>
            <a:r>
              <a:rPr kumimoji="1" lang="ja-JP" altLang="en-US" b="1" dirty="0"/>
              <a:t>を使って授業をしていると学生も疲れてくると思いますので、ときどき授業に「</a:t>
            </a:r>
            <a:r>
              <a:rPr kumimoji="1" lang="en-US" altLang="ja-JP" b="1" dirty="0"/>
              <a:t>1</a:t>
            </a:r>
            <a:r>
              <a:rPr lang="ja-JP" altLang="en-US" b="1" dirty="0"/>
              <a:t>～２分程度の</a:t>
            </a:r>
            <a:r>
              <a:rPr kumimoji="1" lang="ja-JP" altLang="en-US" b="1" dirty="0"/>
              <a:t>休憩」</a:t>
            </a:r>
            <a:endParaRPr kumimoji="1" lang="en-US" altLang="ja-JP" b="1" dirty="0"/>
          </a:p>
          <a:p>
            <a:r>
              <a:rPr kumimoji="1" lang="ja-JP" altLang="en-US" b="1" dirty="0"/>
              <a:t>を挟みます。休憩時間中は「ビデオの停止」をしてもらいます。</a:t>
            </a:r>
            <a:r>
              <a:rPr kumimoji="1" lang="ja-JP" altLang="en-US" b="1" dirty="0">
                <a:highlight>
                  <a:srgbClr val="00FFFF"/>
                </a:highlight>
              </a:rPr>
              <a:t>（すると</a:t>
            </a:r>
            <a:r>
              <a:rPr kumimoji="1" lang="ja-JP" altLang="en-US" dirty="0">
                <a:solidFill>
                  <a:srgbClr val="FF0000"/>
                </a:solidFill>
                <a:highlight>
                  <a:srgbClr val="00FFFF"/>
                </a:highlight>
              </a:rPr>
              <a:t>学生の名前だけが映ります</a:t>
            </a:r>
            <a:r>
              <a:rPr kumimoji="1" lang="ja-JP" altLang="en-US" dirty="0">
                <a:highlight>
                  <a:srgbClr val="00FFFF"/>
                </a:highlight>
              </a:rPr>
              <a:t>ので）、</a:t>
            </a:r>
            <a:endParaRPr kumimoji="1" lang="en-US" altLang="ja-JP" dirty="0">
              <a:highlight>
                <a:srgbClr val="00FFFF"/>
              </a:highlight>
            </a:endParaRPr>
          </a:p>
          <a:p>
            <a:r>
              <a:rPr lang="ja-JP" altLang="en-US" dirty="0">
                <a:highlight>
                  <a:srgbClr val="00FFFF"/>
                </a:highlight>
              </a:rPr>
              <a:t>その間に私が「だれが出席をしているか、デジカメでパソコンの画面の写真を撮って記録」します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CA050B-72BD-4640-A8F2-9639AD0F49D2}"/>
              </a:ext>
            </a:extLst>
          </p:cNvPr>
          <p:cNvSpPr txBox="1"/>
          <p:nvPr/>
        </p:nvSpPr>
        <p:spPr>
          <a:xfrm>
            <a:off x="5808903" y="5415462"/>
            <a:ext cx="5846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なお、学生は、私が出席を取りおわった（つまり休憩の時間が終わった）ら、必ず</a:t>
            </a:r>
            <a:r>
              <a:rPr lang="ja-JP" altLang="en-US" dirty="0">
                <a:solidFill>
                  <a:srgbClr val="FF0000"/>
                </a:solidFill>
              </a:rPr>
              <a:t>顔が映る（移り続ける）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状態に戻してください（</a:t>
            </a:r>
            <a:r>
              <a:rPr lang="ja-JP" altLang="en-US" dirty="0">
                <a:highlight>
                  <a:srgbClr val="00FFFF"/>
                </a:highlight>
              </a:rPr>
              <a:t>復帰してください。復帰しない学生は欠席扱いになる可能性があります</a:t>
            </a:r>
            <a:r>
              <a:rPr lang="ja-JP" altLang="en-US" dirty="0"/>
              <a:t>。）。</a:t>
            </a:r>
            <a:endParaRPr kumimoji="1" lang="ja-JP" altLang="en-US" dirty="0"/>
          </a:p>
        </p:txBody>
      </p:sp>
      <p:pic>
        <p:nvPicPr>
          <p:cNvPr id="11" name="図 10" descr="メガネを掛けた男性&#10;&#10;自動的に生成された説明">
            <a:extLst>
              <a:ext uri="{FF2B5EF4-FFF2-40B4-BE49-F238E27FC236}">
                <a16:creationId xmlns:a16="http://schemas.microsoft.com/office/drawing/2014/main" id="{6B3C9149-3090-4843-94FE-166CF0BFC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56" y="1212469"/>
            <a:ext cx="3526072" cy="2169891"/>
          </a:xfrm>
          <a:prstGeom prst="rect">
            <a:avLst/>
          </a:prstGeom>
        </p:spPr>
      </p:pic>
      <p:pic>
        <p:nvPicPr>
          <p:cNvPr id="13" name="図 12" descr="白いバックグラウンドのスクリーンショット&#10;&#10;自動的に生成された説明">
            <a:extLst>
              <a:ext uri="{FF2B5EF4-FFF2-40B4-BE49-F238E27FC236}">
                <a16:creationId xmlns:a16="http://schemas.microsoft.com/office/drawing/2014/main" id="{6E119A11-0821-41E1-8165-06C38354B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56" y="4535265"/>
            <a:ext cx="3526072" cy="219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02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メガネを掛けた男性&#10;&#10;自動的に生成された説明">
            <a:extLst>
              <a:ext uri="{FF2B5EF4-FFF2-40B4-BE49-F238E27FC236}">
                <a16:creationId xmlns:a16="http://schemas.microsoft.com/office/drawing/2014/main" id="{6B3C9149-3090-4843-94FE-166CF0BFC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03" y="719410"/>
            <a:ext cx="3526072" cy="2169891"/>
          </a:xfrm>
          <a:prstGeom prst="rect">
            <a:avLst/>
          </a:prstGeom>
        </p:spPr>
      </p:pic>
      <p:pic>
        <p:nvPicPr>
          <p:cNvPr id="13" name="図 12" descr="白いバックグラウンドのスクリーンショット&#10;&#10;自動的に生成された説明">
            <a:extLst>
              <a:ext uri="{FF2B5EF4-FFF2-40B4-BE49-F238E27FC236}">
                <a16:creationId xmlns:a16="http://schemas.microsoft.com/office/drawing/2014/main" id="{6E119A11-0821-41E1-8165-06C38354B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03" y="3656724"/>
            <a:ext cx="3526072" cy="2190361"/>
          </a:xfrm>
          <a:prstGeom prst="rect">
            <a:avLst/>
          </a:prstGeom>
        </p:spPr>
      </p:pic>
      <p:pic>
        <p:nvPicPr>
          <p:cNvPr id="6" name="図 5" descr="モニター画面に映る男性の顔&#10;&#10;自動的に生成された説明">
            <a:extLst>
              <a:ext uri="{FF2B5EF4-FFF2-40B4-BE49-F238E27FC236}">
                <a16:creationId xmlns:a16="http://schemas.microsoft.com/office/drawing/2014/main" id="{0886FCA3-AC33-4237-A2E3-82AF875C38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240" y="241895"/>
            <a:ext cx="6550707" cy="499410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4EB143-1A4B-4C49-8AB1-3C3DAC56FB24}"/>
              </a:ext>
            </a:extLst>
          </p:cNvPr>
          <p:cNvSpPr txBox="1"/>
          <p:nvPr/>
        </p:nvSpPr>
        <p:spPr>
          <a:xfrm>
            <a:off x="6601322" y="5870101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このボタンを押す（クリックする）ことで、</a:t>
            </a:r>
            <a:endParaRPr kumimoji="1" lang="en-US" altLang="ja-JP" dirty="0"/>
          </a:p>
          <a:p>
            <a:r>
              <a:rPr kumimoji="1" lang="ja-JP" altLang="en-US" dirty="0"/>
              <a:t>切り替わります。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316052-981F-4B40-9A7C-BFB8F2AB1898}"/>
              </a:ext>
            </a:extLst>
          </p:cNvPr>
          <p:cNvSpPr txBox="1"/>
          <p:nvPr/>
        </p:nvSpPr>
        <p:spPr>
          <a:xfrm>
            <a:off x="1506071" y="613859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切り替えは</a:t>
            </a:r>
          </a:p>
        </p:txBody>
      </p:sp>
      <p:sp>
        <p:nvSpPr>
          <p:cNvPr id="14" name="矢印: 折線 13">
            <a:extLst>
              <a:ext uri="{FF2B5EF4-FFF2-40B4-BE49-F238E27FC236}">
                <a16:creationId xmlns:a16="http://schemas.microsoft.com/office/drawing/2014/main" id="{DBB65C93-F1A6-4FF9-B9FC-DCDD2EE8C9FA}"/>
              </a:ext>
            </a:extLst>
          </p:cNvPr>
          <p:cNvSpPr/>
          <p:nvPr/>
        </p:nvSpPr>
        <p:spPr>
          <a:xfrm rot="16200000" flipV="1">
            <a:off x="4338917" y="4069975"/>
            <a:ext cx="1057835" cy="363967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矢印: 左カーブ 1">
            <a:extLst>
              <a:ext uri="{FF2B5EF4-FFF2-40B4-BE49-F238E27FC236}">
                <a16:creationId xmlns:a16="http://schemas.microsoft.com/office/drawing/2014/main" id="{76D3CB5D-3AE5-45F9-87E5-C993E824DD0A}"/>
              </a:ext>
            </a:extLst>
          </p:cNvPr>
          <p:cNvSpPr/>
          <p:nvPr/>
        </p:nvSpPr>
        <p:spPr>
          <a:xfrm>
            <a:off x="4109046" y="2801031"/>
            <a:ext cx="439271" cy="113851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矢印: 左カーブ 2">
            <a:extLst>
              <a:ext uri="{FF2B5EF4-FFF2-40B4-BE49-F238E27FC236}">
                <a16:creationId xmlns:a16="http://schemas.microsoft.com/office/drawing/2014/main" id="{3848992C-A2A7-4FAC-8256-699EE888D0FC}"/>
              </a:ext>
            </a:extLst>
          </p:cNvPr>
          <p:cNvSpPr/>
          <p:nvPr/>
        </p:nvSpPr>
        <p:spPr>
          <a:xfrm rot="10800000">
            <a:off x="31510" y="2703754"/>
            <a:ext cx="429085" cy="113851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48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845077-4788-4038-A9A1-679F59D18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では約１分間、休憩に入ります。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3FA6DB-71EF-4358-BFE1-4B433B26A5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授業の再開は、</a:t>
            </a:r>
            <a:r>
              <a:rPr kumimoji="1" lang="ja-JP" altLang="en-US" dirty="0">
                <a:solidFill>
                  <a:srgbClr val="FF0000"/>
                </a:solidFill>
              </a:rPr>
              <a:t>およそ１分後</a:t>
            </a:r>
            <a:r>
              <a:rPr kumimoji="1" lang="ja-JP" altLang="en-US" dirty="0"/>
              <a:t>です。</a:t>
            </a:r>
            <a:endParaRPr kumimoji="1" lang="en-US" altLang="ja-JP" dirty="0"/>
          </a:p>
          <a:p>
            <a:r>
              <a:rPr kumimoji="1" lang="ja-JP" altLang="en-US" dirty="0"/>
              <a:t>（江口先生が再び画面に登場したら再開です。再開後は、学生は自分の顔が画面に映る状態に、切り替えてください。）</a:t>
            </a:r>
          </a:p>
        </p:txBody>
      </p:sp>
    </p:spTree>
    <p:extLst>
      <p:ext uri="{BB962C8B-B14F-4D97-AF65-F5344CB8AC3E}">
        <p14:creationId xmlns:p14="http://schemas.microsoft.com/office/powerpoint/2010/main" val="3296902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EA9624C9-DBA7-4AAA-939B-7AA4C4457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5" y="886265"/>
            <a:ext cx="12006330" cy="597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101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B3927B8A-3602-4818-A039-2031332BC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3" y="661182"/>
            <a:ext cx="10414684" cy="533165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C8D5E25-2FBD-40B7-8BA6-212D49995313}"/>
              </a:ext>
            </a:extLst>
          </p:cNvPr>
          <p:cNvSpPr/>
          <p:nvPr/>
        </p:nvSpPr>
        <p:spPr>
          <a:xfrm>
            <a:off x="808383" y="5287617"/>
            <a:ext cx="5287617" cy="131196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607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8B60EDF4-383B-4701-ACB1-BF5136648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516" y="336291"/>
            <a:ext cx="10203961" cy="6289592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C60A82A-12F0-44F0-8399-B0C1FEDA25B1}"/>
              </a:ext>
            </a:extLst>
          </p:cNvPr>
          <p:cNvSpPr/>
          <p:nvPr/>
        </p:nvSpPr>
        <p:spPr>
          <a:xfrm>
            <a:off x="8651631" y="129091"/>
            <a:ext cx="3376246" cy="8018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6466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CFAEDF0-1B11-4C03-97D5-8A3C186124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90" y="473994"/>
            <a:ext cx="8741104" cy="1354806"/>
          </a:xfrm>
          <a:prstGeom prst="rect">
            <a:avLst/>
          </a:prstGeom>
        </p:spPr>
      </p:pic>
      <p:pic>
        <p:nvPicPr>
          <p:cNvPr id="5" name="図 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A832017D-5C60-45B3-A463-F9C739B4C2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7" y="2017059"/>
            <a:ext cx="5313907" cy="4607526"/>
          </a:xfrm>
          <a:prstGeom prst="rect">
            <a:avLst/>
          </a:prstGeom>
        </p:spPr>
      </p:pic>
      <p:pic>
        <p:nvPicPr>
          <p:cNvPr id="7" name="図 6" descr="文字と写真のスクリーンショット&#10;&#10;自動的に生成された説明">
            <a:extLst>
              <a:ext uri="{FF2B5EF4-FFF2-40B4-BE49-F238E27FC236}">
                <a16:creationId xmlns:a16="http://schemas.microsoft.com/office/drawing/2014/main" id="{F331CC90-C549-4445-9B3E-98A03A666A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683" y="2013048"/>
            <a:ext cx="5517663" cy="461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42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17C486-B5F0-4D5C-A7B7-747FF382EBD9}"/>
              </a:ext>
            </a:extLst>
          </p:cNvPr>
          <p:cNvSpPr txBox="1"/>
          <p:nvPr/>
        </p:nvSpPr>
        <p:spPr>
          <a:xfrm>
            <a:off x="379074" y="369519"/>
            <a:ext cx="642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時間が余った場合の雑談・・・</a:t>
            </a:r>
            <a:r>
              <a:rPr kumimoji="1" lang="en-US" altLang="ja-JP" dirty="0"/>
              <a:t>FAQ</a:t>
            </a:r>
            <a:r>
              <a:rPr kumimoji="1" lang="ja-JP" altLang="en-US"/>
              <a:t>（えふ・えー・キュー）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2B2D91-9324-4B96-852E-17D3470D11E3}"/>
              </a:ext>
            </a:extLst>
          </p:cNvPr>
          <p:cNvSpPr txBox="1"/>
          <p:nvPr/>
        </p:nvSpPr>
        <p:spPr>
          <a:xfrm>
            <a:off x="840509" y="1847271"/>
            <a:ext cx="3107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飲み物とか飲みながら</a:t>
            </a:r>
            <a:endParaRPr kumimoji="1" lang="en-US" altLang="ja-JP" dirty="0"/>
          </a:p>
          <a:p>
            <a:r>
              <a:rPr kumimoji="1" lang="en-US" altLang="ja-JP" dirty="0"/>
              <a:t>Zoom</a:t>
            </a:r>
            <a:r>
              <a:rPr kumimoji="1" lang="ja-JP" altLang="en-US" dirty="0"/>
              <a:t>を見てもいいですか？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3C0450-BA67-40D5-95AD-70AE66753071}"/>
              </a:ext>
            </a:extLst>
          </p:cNvPr>
          <p:cNvSpPr txBox="1"/>
          <p:nvPr/>
        </p:nvSpPr>
        <p:spPr>
          <a:xfrm>
            <a:off x="4895274" y="1847271"/>
            <a:ext cx="7184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飲み物および簡単な食べ物（スナック菓子など）をつまみながら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を見ていても、かまいません（パソコンの上に飲み物をこぼさないよう十分に注意したまえ）。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6952FAB-CF9B-42F4-89E1-CE2BC6A93CDB}"/>
              </a:ext>
            </a:extLst>
          </p:cNvPr>
          <p:cNvSpPr txBox="1"/>
          <p:nvPr/>
        </p:nvSpPr>
        <p:spPr>
          <a:xfrm>
            <a:off x="840509" y="289614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単位くれますか？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68D436-F654-4C6D-BFAB-287C80C8DF84}"/>
              </a:ext>
            </a:extLst>
          </p:cNvPr>
          <p:cNvSpPr txBox="1"/>
          <p:nvPr/>
        </p:nvSpPr>
        <p:spPr>
          <a:xfrm>
            <a:off x="4895274" y="2896142"/>
            <a:ext cx="6569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「単位下さい」と言われると、かえって「単位をあげたいな」という気持ちが、そがれます。</a:t>
            </a:r>
            <a:r>
              <a:rPr lang="ja-JP" altLang="en-US" dirty="0"/>
              <a:t>「どうすれば</a:t>
            </a:r>
            <a:r>
              <a:rPr kumimoji="1" lang="ja-JP" altLang="en-US" dirty="0"/>
              <a:t>取れますか（奪えますか？もぎとれますか）」と、学生は言うべきです。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819071-F3F5-4900-91F9-EE3039320CEA}"/>
              </a:ext>
            </a:extLst>
          </p:cNvPr>
          <p:cNvSpPr txBox="1"/>
          <p:nvPr/>
        </p:nvSpPr>
        <p:spPr>
          <a:xfrm>
            <a:off x="1047521" y="886846"/>
            <a:ext cx="10648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FAQ</a:t>
            </a:r>
            <a:r>
              <a:rPr kumimoji="1" lang="ja-JP" altLang="en-US" dirty="0"/>
              <a:t>とは </a:t>
            </a:r>
            <a:r>
              <a:rPr kumimoji="1" lang="en-US" altLang="ja-JP" dirty="0"/>
              <a:t>frequently asked question</a:t>
            </a:r>
            <a:r>
              <a:rPr lang="en-US" altLang="ja-JP" dirty="0"/>
              <a:t>s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の略で、「この質問があまりにも多いので、あらかじめ答えを</a:t>
            </a:r>
            <a:endParaRPr kumimoji="1" lang="en-US" altLang="ja-JP" dirty="0"/>
          </a:p>
          <a:p>
            <a:r>
              <a:rPr kumimoji="1" lang="ja-JP" altLang="en-US" dirty="0"/>
              <a:t>用意しておきますね」という感じの「質問」（と、それへのあらかじめの回答）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FADF5E7-3EF0-47E9-9CD0-94A26B9FBA93}"/>
              </a:ext>
            </a:extLst>
          </p:cNvPr>
          <p:cNvSpPr txBox="1"/>
          <p:nvPr/>
        </p:nvSpPr>
        <p:spPr>
          <a:xfrm>
            <a:off x="840509" y="4516363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運動部です。部活が大変ですが</a:t>
            </a:r>
            <a:endParaRPr kumimoji="1" lang="en-US" altLang="ja-JP" dirty="0"/>
          </a:p>
          <a:p>
            <a:r>
              <a:rPr kumimoji="1" lang="ja-JP" altLang="en-US" dirty="0"/>
              <a:t>考慮してくれますか？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2342F3-709F-4873-A28A-0524E3AF6485}"/>
              </a:ext>
            </a:extLst>
          </p:cNvPr>
          <p:cNvSpPr txBox="1"/>
          <p:nvPr/>
        </p:nvSpPr>
        <p:spPr>
          <a:xfrm>
            <a:off x="4895274" y="4516363"/>
            <a:ext cx="664797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本気で</a:t>
            </a:r>
            <a:endParaRPr kumimoji="1" lang="en-US" altLang="ja-JP" dirty="0"/>
          </a:p>
          <a:p>
            <a:r>
              <a:rPr kumimoji="1" lang="ja-JP" altLang="en-US" dirty="0"/>
              <a:t>「</a:t>
            </a:r>
            <a:r>
              <a:rPr kumimoji="1" lang="ja-JP" altLang="en-US" dirty="0">
                <a:solidFill>
                  <a:srgbClr val="FF0000"/>
                </a:solidFill>
              </a:rPr>
              <a:t>日本一になりたい。なるんだ。</a:t>
            </a:r>
            <a:r>
              <a:rPr kumimoji="1" lang="ja-JP" altLang="en-US" dirty="0"/>
              <a:t>」</a:t>
            </a:r>
            <a:endParaRPr kumimoji="1" lang="en-US" altLang="ja-JP" dirty="0"/>
          </a:p>
          <a:p>
            <a:r>
              <a:rPr kumimoji="1" lang="ja-JP" altLang="en-US" dirty="0"/>
              <a:t>とか</a:t>
            </a:r>
            <a:endParaRPr kumimoji="1" lang="en-US" altLang="ja-JP" dirty="0"/>
          </a:p>
          <a:p>
            <a:r>
              <a:rPr kumimoji="1" lang="ja-JP" altLang="en-US" dirty="0"/>
              <a:t>「</a:t>
            </a:r>
            <a:r>
              <a:rPr kumimoji="1" lang="ja-JP" altLang="en-US" dirty="0">
                <a:solidFill>
                  <a:srgbClr val="FF0000"/>
                </a:solidFill>
              </a:rPr>
              <a:t>オリンピック選手に選ばれてオリンピックに出場したい。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絶対にオリンピックに出たい</a:t>
            </a:r>
            <a:r>
              <a:rPr kumimoji="1" lang="ja-JP" altLang="en-US" dirty="0"/>
              <a:t>」</a:t>
            </a:r>
            <a:endParaRPr kumimoji="1" lang="en-US" altLang="ja-JP" dirty="0"/>
          </a:p>
          <a:p>
            <a:r>
              <a:rPr kumimoji="1" lang="ja-JP" altLang="en-US" dirty="0"/>
              <a:t>といった「燃える志」のある学生に対しては</a:t>
            </a:r>
            <a:r>
              <a:rPr kumimoji="1" lang="ja-JP" altLang="en-US" dirty="0">
                <a:solidFill>
                  <a:srgbClr val="FF0000"/>
                </a:solidFill>
              </a:rPr>
              <a:t>出来る範囲内で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最大限の協力はしてあげたい</a:t>
            </a:r>
            <a:r>
              <a:rPr kumimoji="1" lang="ja-JP" altLang="en-US" dirty="0"/>
              <a:t>という</a:t>
            </a:r>
            <a:r>
              <a:rPr kumimoji="1" lang="ja-JP" altLang="en-US" dirty="0">
                <a:solidFill>
                  <a:srgbClr val="FF0000"/>
                </a:solidFill>
              </a:rPr>
              <a:t>想い</a:t>
            </a:r>
            <a:r>
              <a:rPr kumimoji="1" lang="ja-JP" altLang="en-US" dirty="0"/>
              <a:t>は持っています。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114153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CC9D9-A4DE-4AD3-94BC-95D7350D8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出席の取り方について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44EE5B-634F-4094-AFDA-13FF3CE1C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「ミクロ経済学演習」ではとりあえず「</a:t>
            </a:r>
            <a:r>
              <a:rPr kumimoji="1" lang="en-US" altLang="ja-JP" dirty="0"/>
              <a:t>2</a:t>
            </a:r>
            <a:r>
              <a:rPr kumimoji="1" lang="ja-JP" altLang="en-US" dirty="0"/>
              <a:t>通りの方法」で、出席をとろうかと思っています。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１つ目</a:t>
            </a:r>
            <a:r>
              <a:rPr kumimoji="1" lang="ja-JP" altLang="en-US" dirty="0"/>
              <a:t>は（授業の途中に休憩を挟むので、その際に）</a:t>
            </a:r>
            <a:r>
              <a:rPr kumimoji="1" lang="ja-JP" altLang="en-US" dirty="0">
                <a:solidFill>
                  <a:srgbClr val="FF0000"/>
                </a:solidFill>
              </a:rPr>
              <a:t>画面を通じて出席を確認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２つ目</a:t>
            </a:r>
            <a:r>
              <a:rPr kumimoji="1" lang="ja-JP" altLang="en-US" dirty="0"/>
              <a:t>は</a:t>
            </a:r>
            <a:r>
              <a:rPr kumimoji="1" lang="en-US" altLang="ja-JP" dirty="0">
                <a:solidFill>
                  <a:srgbClr val="FF0000"/>
                </a:solidFill>
              </a:rPr>
              <a:t>Zoom</a:t>
            </a:r>
            <a:r>
              <a:rPr kumimoji="1" lang="ja-JP" altLang="en-US" dirty="0">
                <a:solidFill>
                  <a:srgbClr val="FF0000"/>
                </a:solidFill>
              </a:rPr>
              <a:t>の「チャット機能」を使って出席の確認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/>
              <a:t>（出席の取り方は先生によって異なりますので、注意してください）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282511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E0A0F5-818F-4120-B83A-F0B4FD243F32}"/>
              </a:ext>
            </a:extLst>
          </p:cNvPr>
          <p:cNvSpPr txBox="1"/>
          <p:nvPr/>
        </p:nvSpPr>
        <p:spPr>
          <a:xfrm>
            <a:off x="277124" y="315616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１</a:t>
            </a:r>
            <a:r>
              <a:rPr kumimoji="1" lang="ja-JP" altLang="en-US" dirty="0"/>
              <a:t>）休憩時に行う「画面を通じての出席の確認」とは？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8C3CAD-487A-4101-BF95-329917704218}"/>
              </a:ext>
            </a:extLst>
          </p:cNvPr>
          <p:cNvSpPr txBox="1"/>
          <p:nvPr/>
        </p:nvSpPr>
        <p:spPr>
          <a:xfrm>
            <a:off x="699244" y="684948"/>
            <a:ext cx="803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学生は、私の授業の際には、普段は必ず顔が見える状態にしてください。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1036A4-20E6-4EB6-BD65-1A1B9C1767DF}"/>
              </a:ext>
            </a:extLst>
          </p:cNvPr>
          <p:cNvSpPr txBox="1"/>
          <p:nvPr/>
        </p:nvSpPr>
        <p:spPr>
          <a:xfrm>
            <a:off x="887505" y="3611935"/>
            <a:ext cx="11548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Zoom</a:t>
            </a:r>
            <a:r>
              <a:rPr kumimoji="1" lang="ja-JP" altLang="en-US" b="1" dirty="0"/>
              <a:t>を使って授業をしていると学生も疲れてくると思いますので、ときどき授業に「</a:t>
            </a:r>
            <a:r>
              <a:rPr kumimoji="1" lang="en-US" altLang="ja-JP" b="1" dirty="0"/>
              <a:t>1</a:t>
            </a:r>
            <a:r>
              <a:rPr lang="ja-JP" altLang="en-US" b="1" dirty="0"/>
              <a:t>～２分程度の</a:t>
            </a:r>
            <a:r>
              <a:rPr kumimoji="1" lang="ja-JP" altLang="en-US" b="1" dirty="0"/>
              <a:t>休憩」</a:t>
            </a:r>
            <a:endParaRPr kumimoji="1" lang="en-US" altLang="ja-JP" b="1" dirty="0"/>
          </a:p>
          <a:p>
            <a:r>
              <a:rPr kumimoji="1" lang="ja-JP" altLang="en-US" b="1" dirty="0"/>
              <a:t>を挟みます。休憩時間中は「ビデオの停止」をしてもらいます。（すると</a:t>
            </a:r>
            <a:r>
              <a:rPr kumimoji="1" lang="ja-JP" altLang="en-US" dirty="0">
                <a:solidFill>
                  <a:srgbClr val="FF0000"/>
                </a:solidFill>
              </a:rPr>
              <a:t>学生の名前だけが映ります</a:t>
            </a:r>
            <a:r>
              <a:rPr kumimoji="1" lang="ja-JP" altLang="en-US" dirty="0"/>
              <a:t>ので）、</a:t>
            </a:r>
            <a:endParaRPr kumimoji="1" lang="en-US" altLang="ja-JP" dirty="0"/>
          </a:p>
          <a:p>
            <a:r>
              <a:rPr lang="ja-JP" altLang="en-US" dirty="0"/>
              <a:t>その間に私が「だれが出席をしているかをチェック」します。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CA050B-72BD-4640-A8F2-9639AD0F49D2}"/>
              </a:ext>
            </a:extLst>
          </p:cNvPr>
          <p:cNvSpPr txBox="1"/>
          <p:nvPr/>
        </p:nvSpPr>
        <p:spPr>
          <a:xfrm>
            <a:off x="5808903" y="5415462"/>
            <a:ext cx="5846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なお、学生は、私が出席を取っているとき以外（つまり休憩の時以外）は必ず</a:t>
            </a:r>
            <a:r>
              <a:rPr lang="ja-JP" altLang="en-US" dirty="0">
                <a:solidFill>
                  <a:srgbClr val="FF0000"/>
                </a:solidFill>
              </a:rPr>
              <a:t>顔が映る（移り続ける）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ようにしてください（でないと、サボっているとみなします）。</a:t>
            </a:r>
            <a:endParaRPr kumimoji="1" lang="ja-JP" altLang="en-US" dirty="0"/>
          </a:p>
        </p:txBody>
      </p:sp>
      <p:pic>
        <p:nvPicPr>
          <p:cNvPr id="11" name="図 10" descr="メガネを掛けた男性&#10;&#10;自動的に生成された説明">
            <a:extLst>
              <a:ext uri="{FF2B5EF4-FFF2-40B4-BE49-F238E27FC236}">
                <a16:creationId xmlns:a16="http://schemas.microsoft.com/office/drawing/2014/main" id="{6B3C9149-3090-4843-94FE-166CF0BFC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56" y="1212469"/>
            <a:ext cx="3526072" cy="2169891"/>
          </a:xfrm>
          <a:prstGeom prst="rect">
            <a:avLst/>
          </a:prstGeom>
        </p:spPr>
      </p:pic>
      <p:pic>
        <p:nvPicPr>
          <p:cNvPr id="13" name="図 12" descr="白いバックグラウンドのスクリーンショット&#10;&#10;自動的に生成された説明">
            <a:extLst>
              <a:ext uri="{FF2B5EF4-FFF2-40B4-BE49-F238E27FC236}">
                <a16:creationId xmlns:a16="http://schemas.microsoft.com/office/drawing/2014/main" id="{6E119A11-0821-41E1-8165-06C38354B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56" y="4535265"/>
            <a:ext cx="3526072" cy="219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4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メガネを掛けた男性&#10;&#10;自動的に生成された説明">
            <a:extLst>
              <a:ext uri="{FF2B5EF4-FFF2-40B4-BE49-F238E27FC236}">
                <a16:creationId xmlns:a16="http://schemas.microsoft.com/office/drawing/2014/main" id="{6B3C9149-3090-4843-94FE-166CF0BFC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03" y="719410"/>
            <a:ext cx="3526072" cy="2169891"/>
          </a:xfrm>
          <a:prstGeom prst="rect">
            <a:avLst/>
          </a:prstGeom>
        </p:spPr>
      </p:pic>
      <p:pic>
        <p:nvPicPr>
          <p:cNvPr id="13" name="図 12" descr="白いバックグラウンドのスクリーンショット&#10;&#10;自動的に生成された説明">
            <a:extLst>
              <a:ext uri="{FF2B5EF4-FFF2-40B4-BE49-F238E27FC236}">
                <a16:creationId xmlns:a16="http://schemas.microsoft.com/office/drawing/2014/main" id="{6E119A11-0821-41E1-8165-06C38354B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03" y="3656724"/>
            <a:ext cx="3526072" cy="2190361"/>
          </a:xfrm>
          <a:prstGeom prst="rect">
            <a:avLst/>
          </a:prstGeom>
        </p:spPr>
      </p:pic>
      <p:pic>
        <p:nvPicPr>
          <p:cNvPr id="6" name="図 5" descr="モニター画面に映る男性の顔&#10;&#10;自動的に生成された説明">
            <a:extLst>
              <a:ext uri="{FF2B5EF4-FFF2-40B4-BE49-F238E27FC236}">
                <a16:creationId xmlns:a16="http://schemas.microsoft.com/office/drawing/2014/main" id="{0886FCA3-AC33-4237-A2E3-82AF875C38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240" y="241895"/>
            <a:ext cx="6550707" cy="499410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4EB143-1A4B-4C49-8AB1-3C3DAC56FB24}"/>
              </a:ext>
            </a:extLst>
          </p:cNvPr>
          <p:cNvSpPr txBox="1"/>
          <p:nvPr/>
        </p:nvSpPr>
        <p:spPr>
          <a:xfrm>
            <a:off x="6601322" y="5870101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このボタンを押す（クリックする）ことで、</a:t>
            </a:r>
            <a:endParaRPr kumimoji="1" lang="en-US" altLang="ja-JP" dirty="0"/>
          </a:p>
          <a:p>
            <a:r>
              <a:rPr kumimoji="1" lang="ja-JP" altLang="en-US" dirty="0"/>
              <a:t>切り替わります。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4AF6C3-5D1E-4623-8BFA-7C2BEEE78280}"/>
              </a:ext>
            </a:extLst>
          </p:cNvPr>
          <p:cNvSpPr txBox="1"/>
          <p:nvPr/>
        </p:nvSpPr>
        <p:spPr>
          <a:xfrm>
            <a:off x="1957173" y="299588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から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316052-981F-4B40-9A7C-BFB8F2AB1898}"/>
              </a:ext>
            </a:extLst>
          </p:cNvPr>
          <p:cNvSpPr txBox="1"/>
          <p:nvPr/>
        </p:nvSpPr>
        <p:spPr>
          <a:xfrm>
            <a:off x="1506071" y="613859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への切り替えは</a:t>
            </a:r>
          </a:p>
        </p:txBody>
      </p:sp>
      <p:sp>
        <p:nvSpPr>
          <p:cNvPr id="14" name="矢印: 折線 13">
            <a:extLst>
              <a:ext uri="{FF2B5EF4-FFF2-40B4-BE49-F238E27FC236}">
                <a16:creationId xmlns:a16="http://schemas.microsoft.com/office/drawing/2014/main" id="{DBB65C93-F1A6-4FF9-B9FC-DCDD2EE8C9FA}"/>
              </a:ext>
            </a:extLst>
          </p:cNvPr>
          <p:cNvSpPr/>
          <p:nvPr/>
        </p:nvSpPr>
        <p:spPr>
          <a:xfrm rot="16200000" flipV="1">
            <a:off x="4720948" y="4452006"/>
            <a:ext cx="1057835" cy="287560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423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モニター画面に映る男性の顔&#10;&#10;自動的に生成された説明">
            <a:extLst>
              <a:ext uri="{FF2B5EF4-FFF2-40B4-BE49-F238E27FC236}">
                <a16:creationId xmlns:a16="http://schemas.microsoft.com/office/drawing/2014/main" id="{0886FCA3-AC33-4237-A2E3-82AF875C3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80" y="1112530"/>
            <a:ext cx="6550707" cy="499410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4EB143-1A4B-4C49-8AB1-3C3DAC56FB24}"/>
              </a:ext>
            </a:extLst>
          </p:cNvPr>
          <p:cNvSpPr txBox="1"/>
          <p:nvPr/>
        </p:nvSpPr>
        <p:spPr>
          <a:xfrm>
            <a:off x="7444005" y="5576514"/>
            <a:ext cx="45704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このボタンを押す（クリックする）と、</a:t>
            </a:r>
            <a:endParaRPr kumimoji="1" lang="en-US" altLang="ja-JP" dirty="0"/>
          </a:p>
          <a:p>
            <a:r>
              <a:rPr lang="ja-JP" altLang="en-US" dirty="0"/>
              <a:t>チャット機能（文字を打ち込んで、文字</a:t>
            </a:r>
            <a:endParaRPr lang="en-US" altLang="ja-JP" dirty="0"/>
          </a:p>
          <a:p>
            <a:r>
              <a:rPr kumimoji="1" lang="ja-JP" altLang="en-US" dirty="0"/>
              <a:t>画面で対話できる機能）が</a:t>
            </a:r>
            <a:r>
              <a:rPr kumimoji="1" lang="en-US" altLang="ja-JP" dirty="0"/>
              <a:t>ON</a:t>
            </a:r>
            <a:r>
              <a:rPr kumimoji="1" lang="ja-JP" altLang="en-US" dirty="0"/>
              <a:t>になり、</a:t>
            </a:r>
            <a:endParaRPr kumimoji="1" lang="en-US" altLang="ja-JP" dirty="0"/>
          </a:p>
          <a:p>
            <a:r>
              <a:rPr lang="ja-JP" altLang="en-US" dirty="0"/>
              <a:t>画面右側に「チャット画面」が現れます</a:t>
            </a:r>
            <a:r>
              <a:rPr kumimoji="1" lang="ja-JP" altLang="en-US" dirty="0"/>
              <a:t>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4AF6C3-5D1E-4623-8BFA-7C2BEEE78280}"/>
              </a:ext>
            </a:extLst>
          </p:cNvPr>
          <p:cNvSpPr txBox="1"/>
          <p:nvPr/>
        </p:nvSpPr>
        <p:spPr>
          <a:xfrm>
            <a:off x="513856" y="512663"/>
            <a:ext cx="5877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２）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の「チャット機能」をつかっての出席の確認</a:t>
            </a:r>
          </a:p>
        </p:txBody>
      </p:sp>
      <p:sp>
        <p:nvSpPr>
          <p:cNvPr id="14" name="矢印: 折線 13">
            <a:extLst>
              <a:ext uri="{FF2B5EF4-FFF2-40B4-BE49-F238E27FC236}">
                <a16:creationId xmlns:a16="http://schemas.microsoft.com/office/drawing/2014/main" id="{DBB65C93-F1A6-4FF9-B9FC-DCDD2EE8C9FA}"/>
              </a:ext>
            </a:extLst>
          </p:cNvPr>
          <p:cNvSpPr/>
          <p:nvPr/>
        </p:nvSpPr>
        <p:spPr>
          <a:xfrm rot="16200000">
            <a:off x="5168702" y="4460490"/>
            <a:ext cx="448237" cy="388061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C3096D57-F4B8-4D8D-BBB1-5E5C568119AE}"/>
              </a:ext>
            </a:extLst>
          </p:cNvPr>
          <p:cNvSpPr/>
          <p:nvPr/>
        </p:nvSpPr>
        <p:spPr>
          <a:xfrm rot="10800000">
            <a:off x="9009531" y="4498951"/>
            <a:ext cx="466164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7B71060-0BFE-46D8-BEC7-A57357AEC907}"/>
              </a:ext>
            </a:extLst>
          </p:cNvPr>
          <p:cNvSpPr txBox="1"/>
          <p:nvPr/>
        </p:nvSpPr>
        <p:spPr>
          <a:xfrm>
            <a:off x="7444005" y="1246680"/>
            <a:ext cx="458971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学生は、チャットを</a:t>
            </a:r>
            <a:r>
              <a:rPr kumimoji="1" lang="en-US" altLang="ja-JP" dirty="0"/>
              <a:t>ON</a:t>
            </a:r>
            <a:r>
              <a:rPr kumimoji="1" lang="ja-JP" altLang="en-US" dirty="0"/>
              <a:t>にして、</a:t>
            </a:r>
            <a:endParaRPr kumimoji="1" lang="en-US" altLang="ja-JP" dirty="0"/>
          </a:p>
          <a:p>
            <a:r>
              <a:rPr lang="ja-JP" altLang="en-US" dirty="0"/>
              <a:t>「学籍番号と氏名」を</a:t>
            </a:r>
            <a:endParaRPr lang="en-US" altLang="ja-JP" dirty="0"/>
          </a:p>
          <a:p>
            <a:r>
              <a:rPr kumimoji="1" lang="ja-JP" altLang="en-US" dirty="0"/>
              <a:t>例えば</a:t>
            </a:r>
            <a:endParaRPr kumimoji="1" lang="en-US" altLang="ja-JP" dirty="0"/>
          </a:p>
          <a:p>
            <a:r>
              <a:rPr lang="en-US" altLang="ja-JP" dirty="0"/>
              <a:t>2012345</a:t>
            </a:r>
            <a:r>
              <a:rPr lang="ja-JP" altLang="en-US" dirty="0"/>
              <a:t>産大太郎</a:t>
            </a:r>
            <a:endParaRPr lang="en-US" altLang="ja-JP" dirty="0"/>
          </a:p>
          <a:p>
            <a:r>
              <a:rPr kumimoji="1" lang="ja-JP" altLang="en-US" dirty="0"/>
              <a:t>みたいな感じで、入力してください。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するとそのような文字（学籍番号と</a:t>
            </a:r>
            <a:endParaRPr kumimoji="1" lang="en-US" altLang="ja-JP" dirty="0"/>
          </a:p>
          <a:p>
            <a:r>
              <a:rPr lang="ja-JP" altLang="en-US" dirty="0"/>
              <a:t>名前）は</a:t>
            </a:r>
            <a:r>
              <a:rPr lang="ja-JP" altLang="en-US" dirty="0">
                <a:solidFill>
                  <a:srgbClr val="FF0000"/>
                </a:solidFill>
              </a:rPr>
              <a:t>ずっと「チャットログ」として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残ります</a:t>
            </a:r>
            <a:r>
              <a:rPr kumimoji="1" lang="ja-JP" altLang="en-US" dirty="0"/>
              <a:t>ので、それを</a:t>
            </a:r>
            <a:r>
              <a:rPr kumimoji="1" lang="ja-JP" altLang="en-US" dirty="0">
                <a:solidFill>
                  <a:srgbClr val="FF0000"/>
                </a:solidFill>
              </a:rPr>
              <a:t>あとで</a:t>
            </a:r>
            <a:r>
              <a:rPr kumimoji="1" lang="ja-JP" altLang="en-US" dirty="0"/>
              <a:t>江口が</a:t>
            </a:r>
            <a:endParaRPr kumimoji="1" lang="en-US" altLang="ja-JP" dirty="0"/>
          </a:p>
          <a:p>
            <a:r>
              <a:rPr lang="ja-JP" altLang="en-US" dirty="0"/>
              <a:t>チェックし「</a:t>
            </a:r>
            <a:r>
              <a:rPr lang="en-US" altLang="ja-JP" dirty="0"/>
              <a:t>2012345</a:t>
            </a:r>
            <a:r>
              <a:rPr lang="ja-JP" altLang="en-US" dirty="0"/>
              <a:t>産大太郎君は授業に</a:t>
            </a:r>
            <a:endParaRPr lang="en-US" altLang="ja-JP" dirty="0"/>
          </a:p>
          <a:p>
            <a:r>
              <a:rPr kumimoji="1" lang="ja-JP" altLang="en-US" dirty="0"/>
              <a:t>いたんだな」といった具合に確認します。</a:t>
            </a:r>
          </a:p>
        </p:txBody>
      </p:sp>
    </p:spTree>
    <p:extLst>
      <p:ext uri="{BB962C8B-B14F-4D97-AF65-F5344CB8AC3E}">
        <p14:creationId xmlns:p14="http://schemas.microsoft.com/office/powerpoint/2010/main" val="419706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7F02E0-7104-4EE8-A0FA-95D84F3C90DC}"/>
              </a:ext>
            </a:extLst>
          </p:cNvPr>
          <p:cNvSpPr txBox="1"/>
          <p:nvPr/>
        </p:nvSpPr>
        <p:spPr>
          <a:xfrm>
            <a:off x="532279" y="1037655"/>
            <a:ext cx="112646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（第１回：</a:t>
            </a:r>
            <a:r>
              <a:rPr kumimoji="1" lang="en-US" altLang="ja-JP" dirty="0"/>
              <a:t>2020</a:t>
            </a:r>
            <a:r>
              <a:rPr kumimoji="1" lang="ja-JP" altLang="en-US" dirty="0"/>
              <a:t>年５月</a:t>
            </a:r>
            <a:r>
              <a:rPr kumimoji="1" lang="en-US" altLang="ja-JP" dirty="0"/>
              <a:t>11</a:t>
            </a:r>
            <a:r>
              <a:rPr kumimoji="1" lang="ja-JP" altLang="en-US" dirty="0"/>
              <a:t>日）：</a:t>
            </a:r>
            <a:endParaRPr kumimoji="1" lang="en-US" altLang="ja-JP" dirty="0"/>
          </a:p>
          <a:p>
            <a:r>
              <a:rPr kumimoji="1" lang="ja-JP" altLang="en-US" dirty="0"/>
              <a:t>この授業はどんな授業か</a:t>
            </a:r>
            <a:endParaRPr kumimoji="1" lang="en-US" altLang="ja-JP" dirty="0"/>
          </a:p>
          <a:p>
            <a:r>
              <a:rPr kumimoji="1" lang="ja-JP" altLang="en-US" dirty="0"/>
              <a:t>（そもそも何を学ぶ授業？どんな形式の授業？単位認定には何をしなくてはならない授業なの？などなど）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F2564F5-6918-4427-B429-C1C24355D1D9}"/>
              </a:ext>
            </a:extLst>
          </p:cNvPr>
          <p:cNvSpPr txBox="1"/>
          <p:nvPr/>
        </p:nvSpPr>
        <p:spPr>
          <a:xfrm>
            <a:off x="420220" y="33729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目次（本日のお題）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33DC6A-0434-48B5-9BE9-A2064851F8D1}"/>
              </a:ext>
            </a:extLst>
          </p:cNvPr>
          <p:cNvSpPr txBox="1"/>
          <p:nvPr/>
        </p:nvSpPr>
        <p:spPr>
          <a:xfrm>
            <a:off x="1066551" y="26356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予定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88EDA4-F4DE-4CEE-B795-64D7D6CC6207}"/>
              </a:ext>
            </a:extLst>
          </p:cNvPr>
          <p:cNvSpPr txBox="1"/>
          <p:nvPr/>
        </p:nvSpPr>
        <p:spPr>
          <a:xfrm>
            <a:off x="1165411" y="3312912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１）ミクロ経済学演習という授業は「どんな授業」なのか、ということの説明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AB69FF-F13E-4A25-904E-29AFC7E08A79}"/>
              </a:ext>
            </a:extLst>
          </p:cNvPr>
          <p:cNvSpPr txBox="1"/>
          <p:nvPr/>
        </p:nvSpPr>
        <p:spPr>
          <a:xfrm>
            <a:off x="1165411" y="3895216"/>
            <a:ext cx="73404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それを受けて、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２）そもそも、ミクロ経済学とは、どういう学問なのか？というお話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（初回の授業での「定番の話」です）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3A61D75-BF4B-48DD-ADD8-485720FA418D}"/>
              </a:ext>
            </a:extLst>
          </p:cNvPr>
          <p:cNvSpPr txBox="1"/>
          <p:nvPr/>
        </p:nvSpPr>
        <p:spPr>
          <a:xfrm>
            <a:off x="1165411" y="5674658"/>
            <a:ext cx="964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３）それでも時間が余ると思うので、初日から申し訳ないが、</a:t>
            </a:r>
            <a:endParaRPr kumimoji="1" lang="en-US" altLang="ja-JP" dirty="0"/>
          </a:p>
          <a:p>
            <a:r>
              <a:rPr lang="ja-JP" altLang="en-US" dirty="0"/>
              <a:t>ちょっとだけ、「</a:t>
            </a:r>
            <a:r>
              <a:rPr lang="ja-JP" altLang="en-US" dirty="0">
                <a:solidFill>
                  <a:srgbClr val="FF0000"/>
                </a:solidFill>
              </a:rPr>
              <a:t>数学のお勉強</a:t>
            </a:r>
            <a:r>
              <a:rPr lang="ja-JP" altLang="en-US" dirty="0"/>
              <a:t>（とりあえず今日は</a:t>
            </a:r>
            <a:r>
              <a:rPr lang="ja-JP" altLang="en-US" dirty="0">
                <a:solidFill>
                  <a:srgbClr val="00B050"/>
                </a:solidFill>
              </a:rPr>
              <a:t>聞き流すだけで、いいからさ。。。</a:t>
            </a:r>
            <a:r>
              <a:rPr lang="ja-JP" altLang="en-US" dirty="0"/>
              <a:t>）」</a:t>
            </a:r>
            <a:endParaRPr lang="en-US" altLang="ja-JP" dirty="0"/>
          </a:p>
          <a:p>
            <a:r>
              <a:rPr kumimoji="1" lang="ja-JP" altLang="en-US" dirty="0"/>
              <a:t>のお話。</a:t>
            </a:r>
          </a:p>
        </p:txBody>
      </p:sp>
    </p:spTree>
    <p:extLst>
      <p:ext uri="{BB962C8B-B14F-4D97-AF65-F5344CB8AC3E}">
        <p14:creationId xmlns:p14="http://schemas.microsoft.com/office/powerpoint/2010/main" val="300751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AC69C9-B57C-4C87-9167-058C4D802E1B}"/>
              </a:ext>
            </a:extLst>
          </p:cNvPr>
          <p:cNvSpPr txBox="1"/>
          <p:nvPr/>
        </p:nvSpPr>
        <p:spPr>
          <a:xfrm>
            <a:off x="699246" y="233083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ミクロ経済学演習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9BE870-3AC3-4FF2-9C0B-BF06482BEA07}"/>
              </a:ext>
            </a:extLst>
          </p:cNvPr>
          <p:cNvSpPr txBox="1"/>
          <p:nvPr/>
        </p:nvSpPr>
        <p:spPr>
          <a:xfrm>
            <a:off x="1084728" y="887507"/>
            <a:ext cx="10341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ミクロ経済学演習</a:t>
            </a:r>
            <a:r>
              <a:rPr kumimoji="1" lang="ja-JP" altLang="en-US" dirty="0"/>
              <a:t>とは、ミクロ経済学をきちんと理解したうえで、その演習問題を「解く」という</a:t>
            </a:r>
            <a:endParaRPr kumimoji="1" lang="en-US" altLang="ja-JP" dirty="0"/>
          </a:p>
          <a:p>
            <a:r>
              <a:rPr lang="ja-JP" altLang="en-US" dirty="0"/>
              <a:t>授業です。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A10DD1-A44E-443E-B12A-074F393CBD80}"/>
              </a:ext>
            </a:extLst>
          </p:cNvPr>
          <p:cNvSpPr txBox="1"/>
          <p:nvPr/>
        </p:nvSpPr>
        <p:spPr>
          <a:xfrm>
            <a:off x="1084728" y="1623579"/>
            <a:ext cx="10110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ちょっとまて。ミクロ経済学って、「演習問題」を解く、ような、そんな、理科系的というか、</a:t>
            </a:r>
            <a:endParaRPr kumimoji="1" lang="en-US" altLang="ja-JP" dirty="0"/>
          </a:p>
          <a:p>
            <a:r>
              <a:rPr lang="ja-JP" altLang="en-US" dirty="0"/>
              <a:t>数学みたいな学問でしたっけ？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225A9A-C144-40C7-ABF7-04EA656C5027}"/>
              </a:ext>
            </a:extLst>
          </p:cNvPr>
          <p:cNvSpPr txBox="1"/>
          <p:nvPr/>
        </p:nvSpPr>
        <p:spPr>
          <a:xfrm>
            <a:off x="1084728" y="243740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そう。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2328ED-7758-48AC-B77E-D4AA2BFEBF13}"/>
              </a:ext>
            </a:extLst>
          </p:cNvPr>
          <p:cNvSpPr txBox="1"/>
          <p:nvPr/>
        </p:nvSpPr>
        <p:spPr>
          <a:xfrm>
            <a:off x="1892641" y="2972244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じゃ、数学が苦手な人はどうすればいいのでしょうか？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C48A36-3C19-427B-BB31-9533915EE821}"/>
              </a:ext>
            </a:extLst>
          </p:cNvPr>
          <p:cNvSpPr txBox="1"/>
          <p:nvPr/>
        </p:nvSpPr>
        <p:spPr>
          <a:xfrm>
            <a:off x="1961891" y="3648753"/>
            <a:ext cx="7571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数学がどうしても</a:t>
            </a:r>
            <a:r>
              <a:rPr kumimoji="1" lang="ja-JP" altLang="en-US" dirty="0">
                <a:solidFill>
                  <a:srgbClr val="FF0000"/>
                </a:solidFill>
              </a:rPr>
              <a:t>アレルギーがある</a:t>
            </a:r>
            <a:r>
              <a:rPr kumimoji="1" lang="ja-JP" altLang="en-US" dirty="0"/>
              <a:t>、という人は、基本的にこの</a:t>
            </a:r>
            <a:endParaRPr kumimoji="1" lang="en-US" altLang="ja-JP" dirty="0"/>
          </a:p>
          <a:p>
            <a:r>
              <a:rPr lang="ja-JP" altLang="en-US" dirty="0"/>
              <a:t>「ミクロ経済学演習」という授業を履修することはおススメしません。</a:t>
            </a:r>
            <a:endParaRPr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BC9864-7D9A-4015-9DDB-3D31C4198EEA}"/>
              </a:ext>
            </a:extLst>
          </p:cNvPr>
          <p:cNvSpPr txBox="1"/>
          <p:nvPr/>
        </p:nvSpPr>
        <p:spPr>
          <a:xfrm>
            <a:off x="1961891" y="4593133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なお、「ミクロ経済学演習」は必修科目ではあり</a:t>
            </a:r>
            <a:r>
              <a:rPr lang="ja-JP" altLang="en-US" dirty="0"/>
              <a:t>ません</a:t>
            </a:r>
            <a:r>
              <a:rPr kumimoji="1" lang="ja-JP" altLang="en-US" dirty="0"/>
              <a:t>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C9F690-AD7C-40C7-8251-17C4958D19A5}"/>
              </a:ext>
            </a:extLst>
          </p:cNvPr>
          <p:cNvSpPr txBox="1"/>
          <p:nvPr/>
        </p:nvSpPr>
        <p:spPr>
          <a:xfrm>
            <a:off x="1084728" y="5391779"/>
            <a:ext cx="101104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（なお、産大には「基礎ミクロ経済学」「ミクロ経済学１」「ミクロ経済学２」といった授業が</a:t>
            </a:r>
            <a:endParaRPr kumimoji="1" lang="en-US" altLang="ja-JP" dirty="0"/>
          </a:p>
          <a:p>
            <a:r>
              <a:rPr lang="ja-JP" altLang="en-US" dirty="0"/>
              <a:t>ありますが、それらの授業と、この「ミクロ経済学演習」は、あくまでも「別の授業」ですので</a:t>
            </a:r>
            <a:endParaRPr lang="en-US" altLang="ja-JP" dirty="0"/>
          </a:p>
          <a:p>
            <a:r>
              <a:rPr kumimoji="1" lang="ja-JP" altLang="en-US" dirty="0"/>
              <a:t>くれぐれも混同したり間違ったりしないようにお願いしますね。）</a:t>
            </a:r>
          </a:p>
        </p:txBody>
      </p:sp>
    </p:spTree>
    <p:extLst>
      <p:ext uri="{BB962C8B-B14F-4D97-AF65-F5344CB8AC3E}">
        <p14:creationId xmlns:p14="http://schemas.microsoft.com/office/powerpoint/2010/main" val="346814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AC69C9-B57C-4C87-9167-058C4D802E1B}"/>
              </a:ext>
            </a:extLst>
          </p:cNvPr>
          <p:cNvSpPr txBox="1"/>
          <p:nvPr/>
        </p:nvSpPr>
        <p:spPr>
          <a:xfrm>
            <a:off x="699246" y="233083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では、気になる諸々のこと・・・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9BE870-3AC3-4FF2-9C0B-BF06482BEA07}"/>
              </a:ext>
            </a:extLst>
          </p:cNvPr>
          <p:cNvSpPr txBox="1"/>
          <p:nvPr/>
        </p:nvSpPr>
        <p:spPr>
          <a:xfrm>
            <a:off x="1084728" y="671748"/>
            <a:ext cx="872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１）単位認定のための条件（単位を得るためには何をしなくてはならないか？）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A10DD1-A44E-443E-B12A-074F393CBD80}"/>
              </a:ext>
            </a:extLst>
          </p:cNvPr>
          <p:cNvSpPr txBox="1"/>
          <p:nvPr/>
        </p:nvSpPr>
        <p:spPr>
          <a:xfrm>
            <a:off x="1084728" y="1232103"/>
            <a:ext cx="102631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月曜１時限の時間帯にきちんと「ミクロ経済学演習」の授業を見て、そこで私がいろいろ説明を</a:t>
            </a:r>
            <a:endParaRPr kumimoji="1" lang="en-US" altLang="ja-JP" dirty="0"/>
          </a:p>
          <a:p>
            <a:r>
              <a:rPr lang="ja-JP" altLang="en-US" dirty="0"/>
              <a:t>するので、それを理解し、そしてそのあと私が出す</a:t>
            </a:r>
            <a:r>
              <a:rPr kumimoji="1" lang="ja-JP" altLang="en-US" dirty="0"/>
              <a:t>「演習問題」を解いて、その答えを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内の</a:t>
            </a:r>
            <a:endParaRPr kumimoji="1" lang="en-US" altLang="ja-JP" dirty="0"/>
          </a:p>
          <a:p>
            <a:r>
              <a:rPr kumimoji="1" lang="ja-JP" altLang="en-US" dirty="0"/>
              <a:t>チャットで</a:t>
            </a:r>
            <a:r>
              <a:rPr lang="ja-JP" altLang="en-US" dirty="0"/>
              <a:t>即座にこたえる、あるいは</a:t>
            </a:r>
            <a:r>
              <a:rPr kumimoji="1" lang="ja-JP" altLang="en-US" dirty="0"/>
              <a:t>メールで</a:t>
            </a:r>
            <a:r>
              <a:rPr lang="ja-JP" altLang="en-US" dirty="0"/>
              <a:t>期限内に提出する。</a:t>
            </a:r>
            <a:endParaRPr lang="en-US" altLang="ja-JP" dirty="0"/>
          </a:p>
          <a:p>
            <a:r>
              <a:rPr lang="ja-JP" altLang="en-US" dirty="0"/>
              <a:t>それを繰り返す（＝演習問題を解く、という作業を実際に繰り返す）。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2328ED-7758-48AC-B77E-D4AA2BFEBF13}"/>
              </a:ext>
            </a:extLst>
          </p:cNvPr>
          <p:cNvSpPr txBox="1"/>
          <p:nvPr/>
        </p:nvSpPr>
        <p:spPr>
          <a:xfrm>
            <a:off x="1084728" y="2469455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２）期末試験やレポートは？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C48A36-3C19-427B-BB31-9533915EE821}"/>
              </a:ext>
            </a:extLst>
          </p:cNvPr>
          <p:cNvSpPr txBox="1"/>
          <p:nvPr/>
        </p:nvSpPr>
        <p:spPr>
          <a:xfrm>
            <a:off x="1084728" y="2950674"/>
            <a:ext cx="8109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「演習」の授業なので、期末試験は（</a:t>
            </a:r>
            <a:r>
              <a:rPr kumimoji="1" lang="en-US" altLang="ja-JP" dirty="0"/>
              <a:t>2020</a:t>
            </a:r>
            <a:r>
              <a:rPr kumimoji="1" lang="ja-JP" altLang="en-US" dirty="0"/>
              <a:t>年度は）しないかもしれません。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演習問題を解いて</a:t>
            </a:r>
            <a:r>
              <a:rPr lang="ja-JP" altLang="en-US" b="1" dirty="0">
                <a:solidFill>
                  <a:srgbClr val="FF0000"/>
                </a:solidFill>
              </a:rPr>
              <a:t>期限内に</a:t>
            </a:r>
            <a:r>
              <a:rPr lang="ja-JP" altLang="en-US" dirty="0">
                <a:solidFill>
                  <a:srgbClr val="FF0000"/>
                </a:solidFill>
              </a:rPr>
              <a:t>出す</a:t>
            </a:r>
            <a:r>
              <a:rPr lang="ja-JP" altLang="en-US" dirty="0"/>
              <a:t>、ということを平常からやっていた学生には</a:t>
            </a:r>
            <a:endParaRPr lang="en-US" altLang="ja-JP" dirty="0"/>
          </a:p>
          <a:p>
            <a:r>
              <a:rPr lang="ja-JP" altLang="en-US" dirty="0"/>
              <a:t>試験は免除して単位を出す可能性があります。</a:t>
            </a:r>
            <a:endParaRPr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BC9864-7D9A-4015-9DDB-3D31C4198EEA}"/>
              </a:ext>
            </a:extLst>
          </p:cNvPr>
          <p:cNvSpPr txBox="1"/>
          <p:nvPr/>
        </p:nvSpPr>
        <p:spPr>
          <a:xfrm>
            <a:off x="1084728" y="4597446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３）教科書（参考書）は？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C9F690-AD7C-40C7-8251-17C4958D19A5}"/>
              </a:ext>
            </a:extLst>
          </p:cNvPr>
          <p:cNvSpPr txBox="1"/>
          <p:nvPr/>
        </p:nvSpPr>
        <p:spPr>
          <a:xfrm>
            <a:off x="1084728" y="5035377"/>
            <a:ext cx="80329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去年、一昨年と使った教科書を今年も使います（ただし、現在、絶版中</a:t>
            </a:r>
            <a:endParaRPr kumimoji="1" lang="en-US" altLang="ja-JP" dirty="0"/>
          </a:p>
          <a:p>
            <a:r>
              <a:rPr kumimoji="1" lang="ja-JP" altLang="en-US" dirty="0"/>
              <a:t>（</a:t>
            </a:r>
            <a:r>
              <a:rPr kumimoji="1" lang="ja-JP" altLang="en-US" dirty="0">
                <a:solidFill>
                  <a:srgbClr val="FF0000"/>
                </a:solidFill>
              </a:rPr>
              <a:t>品切れ</a:t>
            </a:r>
            <a:r>
              <a:rPr kumimoji="1" lang="ja-JP" altLang="en-US" dirty="0"/>
              <a:t>になっていて、</a:t>
            </a:r>
            <a:r>
              <a:rPr lang="ja-JP" altLang="en-US" dirty="0"/>
              <a:t>追加で印刷されていなくて</a:t>
            </a:r>
            <a:r>
              <a:rPr lang="ja-JP" altLang="en-US" dirty="0">
                <a:solidFill>
                  <a:srgbClr val="FF0000"/>
                </a:solidFill>
              </a:rPr>
              <a:t>枯渇している状態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kumimoji="1" lang="ja-JP" altLang="en-US" dirty="0"/>
              <a:t>なので、学生は買わなくていいです。書名</a:t>
            </a:r>
            <a:r>
              <a:rPr lang="ja-JP" altLang="en-US" dirty="0"/>
              <a:t>はシラバスに書いてあります。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2DF48E-4AFC-4C6C-B33C-2E72B99C7E94}"/>
              </a:ext>
            </a:extLst>
          </p:cNvPr>
          <p:cNvSpPr txBox="1"/>
          <p:nvPr/>
        </p:nvSpPr>
        <p:spPr>
          <a:xfrm>
            <a:off x="1084726" y="6142071"/>
            <a:ext cx="826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上級生の中には、数人、教科書を持っている人がいます。そのような</a:t>
            </a:r>
            <a:r>
              <a:rPr kumimoji="1" lang="ja-JP" altLang="en-US" dirty="0">
                <a:solidFill>
                  <a:srgbClr val="FF0000"/>
                </a:solidFill>
              </a:rPr>
              <a:t>先輩から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譲ってもらう</a:t>
            </a:r>
            <a:r>
              <a:rPr kumimoji="1" lang="ja-JP" altLang="en-US" dirty="0"/>
              <a:t>のも一つの手段（教科書を手に入れる手段）かも知れません。</a:t>
            </a:r>
          </a:p>
        </p:txBody>
      </p:sp>
      <p:pic>
        <p:nvPicPr>
          <p:cNvPr id="11" name="図 10" descr="文字の書かれた紙&#10;&#10;自動的に生成された説明">
            <a:extLst>
              <a:ext uri="{FF2B5EF4-FFF2-40B4-BE49-F238E27FC236}">
                <a16:creationId xmlns:a16="http://schemas.microsoft.com/office/drawing/2014/main" id="{BBD59EA2-E5DC-4D87-A91B-6B07F3465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194" y="3407112"/>
            <a:ext cx="2162175" cy="30480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FF02BA-740E-40B7-9084-92A7132536B0}"/>
              </a:ext>
            </a:extLst>
          </p:cNvPr>
          <p:cNvSpPr txBox="1"/>
          <p:nvPr/>
        </p:nvSpPr>
        <p:spPr>
          <a:xfrm>
            <a:off x="1430687" y="3882516"/>
            <a:ext cx="7571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ちなみにこの授業は「演習」授業ですので、</a:t>
            </a:r>
            <a:r>
              <a:rPr kumimoji="1" lang="en-US" altLang="ja-JP" dirty="0"/>
              <a:t>GPA</a:t>
            </a:r>
            <a:r>
              <a:rPr kumimoji="1" lang="ja-JP" altLang="en-US" dirty="0"/>
              <a:t>による規制の対象では</a:t>
            </a:r>
            <a:endParaRPr kumimoji="1" lang="en-US" altLang="ja-JP" dirty="0"/>
          </a:p>
          <a:p>
            <a:r>
              <a:rPr kumimoji="1" lang="ja-JP" altLang="en-US" dirty="0"/>
              <a:t>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7927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5" grpId="0"/>
      <p:bldP spid="10" grpId="0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23B31"/>
      </a:dk2>
      <a:lt2>
        <a:srgbClr val="E8E5E2"/>
      </a:lt2>
      <a:accent1>
        <a:srgbClr val="50A9EB"/>
      </a:accent1>
      <a:accent2>
        <a:srgbClr val="37B3B4"/>
      </a:accent2>
      <a:accent3>
        <a:srgbClr val="33B680"/>
      </a:accent3>
      <a:accent4>
        <a:srgbClr val="2EB946"/>
      </a:accent4>
      <a:accent5>
        <a:srgbClr val="54B735"/>
      </a:accent5>
      <a:accent6>
        <a:srgbClr val="87AE3A"/>
      </a:accent6>
      <a:hlink>
        <a:srgbClr val="A2785A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3889</Words>
  <Application>Microsoft Office PowerPoint</Application>
  <PresentationFormat>ワイド画面</PresentationFormat>
  <Paragraphs>251</Paragraphs>
  <Slides>27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1" baseType="lpstr">
      <vt:lpstr>Arial</vt:lpstr>
      <vt:lpstr>Avenir Next LT Pro</vt:lpstr>
      <vt:lpstr>Calibri</vt:lpstr>
      <vt:lpstr>AccentBoxVTI</vt:lpstr>
      <vt:lpstr>あなたは今、無事「ミクロ経済学演習（月１：江口先生）」の授業の部屋に入っています。</vt:lpstr>
      <vt:lpstr>PowerPoint プレゼンテーション</vt:lpstr>
      <vt:lpstr>出席の取り方について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ここで、試しに「出席をとってみる」ことにします。</vt:lpstr>
      <vt:lpstr>PowerPoint プレゼンテーション</vt:lpstr>
      <vt:lpstr>PowerPoint プレゼンテーション</vt:lpstr>
      <vt:lpstr>では約１分間、休憩に入ります。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国際貿易論2020</dc:title>
  <dc:creator>江口由希子</dc:creator>
  <cp:lastModifiedBy>江口由希子</cp:lastModifiedBy>
  <cp:revision>219</cp:revision>
  <dcterms:created xsi:type="dcterms:W3CDTF">2020-04-06T15:00:00Z</dcterms:created>
  <dcterms:modified xsi:type="dcterms:W3CDTF">2020-05-11T20:40:47Z</dcterms:modified>
</cp:coreProperties>
</file>